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slide+xml" PartName="/ppt/slides/slide36.xml"/>
  <Override ContentType="application/vnd.openxmlformats-officedocument.presentationml.slide+xml" PartName="/ppt/slides/slide37.xml"/>
  <Override ContentType="application/vnd.openxmlformats-officedocument.presentationml.slide+xml" PartName="/ppt/slides/slide38.xml"/>
  <Override ContentType="application/vnd.openxmlformats-officedocument.presentationml.slide+xml" PartName="/ppt/slides/slide39.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x="18288000" cy="10287000"/>
  <p:notesSz cx="6858000" cy="9144000"/>
  <p:embeddedFontLst>
    <p:embeddedFont>
      <p:font typeface="Sydney" charset="1" panose="00000500000000000000"/>
      <p:regular r:id="rId45"/>
    </p:embeddedFont>
    <p:embeddedFont>
      <p:font typeface="Passion One" charset="1" panose="02000506080000020004"/>
      <p:regular r:id="rId46"/>
    </p:embeddedFont>
    <p:embeddedFont>
      <p:font typeface="TT Hoves Bold" charset="1" panose="02000003020000060003"/>
      <p:regular r:id="rId47"/>
    </p:embeddedFont>
    <p:embeddedFont>
      <p:font typeface="TT Hoves" charset="1" panose="02000003020000060003"/>
      <p:regular r:id="rId48"/>
    </p:embeddedFont>
    <p:embeddedFont>
      <p:font typeface="Passion One Bold" charset="1" panose="02000506050000020004"/>
      <p:regular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slides/slide20.xml" Type="http://schemas.openxmlformats.org/officeDocument/2006/relationships/slide"/><Relationship Id="rId26" Target="slides/slide21.xml" Type="http://schemas.openxmlformats.org/officeDocument/2006/relationships/slide"/><Relationship Id="rId27" Target="slides/slide22.xml" Type="http://schemas.openxmlformats.org/officeDocument/2006/relationships/slide"/><Relationship Id="rId28" Target="slides/slide23.xml" Type="http://schemas.openxmlformats.org/officeDocument/2006/relationships/slide"/><Relationship Id="rId29" Target="slides/slide24.xml" Type="http://schemas.openxmlformats.org/officeDocument/2006/relationships/slide"/><Relationship Id="rId3" Target="viewProps.xml" Type="http://schemas.openxmlformats.org/officeDocument/2006/relationships/viewProps"/><Relationship Id="rId30" Target="slides/slide25.xml" Type="http://schemas.openxmlformats.org/officeDocument/2006/relationships/slide"/><Relationship Id="rId31" Target="slides/slide26.xml" Type="http://schemas.openxmlformats.org/officeDocument/2006/relationships/slide"/><Relationship Id="rId32" Target="slides/slide27.xml" Type="http://schemas.openxmlformats.org/officeDocument/2006/relationships/slide"/><Relationship Id="rId33" Target="slides/slide28.xml" Type="http://schemas.openxmlformats.org/officeDocument/2006/relationships/slide"/><Relationship Id="rId34" Target="slides/slide29.xml" Type="http://schemas.openxmlformats.org/officeDocument/2006/relationships/slide"/><Relationship Id="rId35" Target="slides/slide30.xml" Type="http://schemas.openxmlformats.org/officeDocument/2006/relationships/slide"/><Relationship Id="rId36" Target="slides/slide31.xml" Type="http://schemas.openxmlformats.org/officeDocument/2006/relationships/slide"/><Relationship Id="rId37" Target="slides/slide32.xml" Type="http://schemas.openxmlformats.org/officeDocument/2006/relationships/slide"/><Relationship Id="rId38" Target="slides/slide33.xml" Type="http://schemas.openxmlformats.org/officeDocument/2006/relationships/slide"/><Relationship Id="rId39" Target="slides/slide34.xml" Type="http://schemas.openxmlformats.org/officeDocument/2006/relationships/slide"/><Relationship Id="rId4" Target="theme/theme1.xml" Type="http://schemas.openxmlformats.org/officeDocument/2006/relationships/theme"/><Relationship Id="rId40" Target="slides/slide35.xml" Type="http://schemas.openxmlformats.org/officeDocument/2006/relationships/slide"/><Relationship Id="rId41" Target="slides/slide36.xml" Type="http://schemas.openxmlformats.org/officeDocument/2006/relationships/slide"/><Relationship Id="rId42" Target="slides/slide37.xml" Type="http://schemas.openxmlformats.org/officeDocument/2006/relationships/slide"/><Relationship Id="rId43" Target="slides/slide38.xml" Type="http://schemas.openxmlformats.org/officeDocument/2006/relationships/slide"/><Relationship Id="rId44" Target="slides/slide39.xml" Type="http://schemas.openxmlformats.org/officeDocument/2006/relationships/slide"/><Relationship Id="rId45" Target="fonts/font45.fntdata" Type="http://schemas.openxmlformats.org/officeDocument/2006/relationships/font"/><Relationship Id="rId46" Target="fonts/font46.fntdata" Type="http://schemas.openxmlformats.org/officeDocument/2006/relationships/font"/><Relationship Id="rId47" Target="fonts/font47.fntdata" Type="http://schemas.openxmlformats.org/officeDocument/2006/relationships/font"/><Relationship Id="rId48" Target="fonts/font48.fntdata" Type="http://schemas.openxmlformats.org/officeDocument/2006/relationships/font"/><Relationship Id="rId49" Target="fonts/font49.fntdata" Type="http://schemas.openxmlformats.org/officeDocument/2006/relationships/font"/><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slide3.xml" Type="http://schemas.openxmlformats.org/officeDocument/2006/relationships/slide"/><Relationship Id="rId6" Target="../media/image4.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5.png" Type="http://schemas.openxmlformats.org/officeDocument/2006/relationships/image"/><Relationship Id="rId5" Target="../media/image2.png" Type="http://schemas.openxmlformats.org/officeDocument/2006/relationships/image"/><Relationship Id="rId6" Target="slide4.xml" Type="http://schemas.openxmlformats.org/officeDocument/2006/relationships/slide"/><Relationship Id="rId7" Target="../media/image6.png" Type="http://schemas.openxmlformats.org/officeDocument/2006/relationships/image"/><Relationship Id="rId8" Target="../media/image7.svg" Type="http://schemas.openxmlformats.org/officeDocument/2006/relationships/image"/><Relationship Id="rId9" Target="../media/image8.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9.jpeg" Type="http://schemas.openxmlformats.org/officeDocument/2006/relationships/image"/><Relationship Id="rId4" Target="../media/image4.png" Type="http://schemas.openxmlformats.org/officeDocument/2006/relationships/image"/><Relationship Id="rId5" Target="slide5.xml" Type="http://schemas.openxmlformats.org/officeDocument/2006/relationships/slide"/><Relationship Id="rId6" Target="slide3.xml" Type="http://schemas.openxmlformats.org/officeDocument/2006/relationships/slid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slide6.xml" Type="http://schemas.openxmlformats.org/officeDocument/2006/relationships/slide"/><Relationship Id="rId5" Target="slide4.xml" Type="http://schemas.openxmlformats.org/officeDocument/2006/relationships/slide"/><Relationship Id="rId6" Target="slide3.xml" Type="http://schemas.openxmlformats.org/officeDocument/2006/relationships/slide"/><Relationship Id="rId7" Target="../media/image10.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slide7.xml" Type="http://schemas.openxmlformats.org/officeDocument/2006/relationships/slide"/><Relationship Id="rId5" Target="slide5.xml" Type="http://schemas.openxmlformats.org/officeDocument/2006/relationships/slide"/><Relationship Id="rId6" Target="slide3.xml" Type="http://schemas.openxmlformats.org/officeDocument/2006/relationships/slide"/><Relationship Id="rId7" Target="../media/image11.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slide8.xml" Type="http://schemas.openxmlformats.org/officeDocument/2006/relationships/slide"/><Relationship Id="rId5" Target="slide6.xml" Type="http://schemas.openxmlformats.org/officeDocument/2006/relationships/slide"/><Relationship Id="rId6" Target="slide3.xml" Type="http://schemas.openxmlformats.org/officeDocument/2006/relationships/slide"/><Relationship Id="rId7" Target="../media/image12.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13.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14.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15.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16.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17.pn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18.pn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2.pn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19.pn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20.pn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21.pn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22.pn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23.pn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24.pn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25.png" Type="http://schemas.openxmlformats.org/officeDocument/2006/relationships/image"/></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26.png" Type="http://schemas.openxmlformats.org/officeDocument/2006/relationships/image"/></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27.png" Type="http://schemas.openxmlformats.org/officeDocument/2006/relationships/image"/></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28.png" Type="http://schemas.openxmlformats.org/officeDocument/2006/relationships/image"/></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29.png" Type="http://schemas.openxmlformats.org/officeDocument/2006/relationships/image"/></Relationships>
</file>

<file path=ppt/slides/_rels/slide2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30.png" Type="http://schemas.openxmlformats.org/officeDocument/2006/relationships/image"/></Relationships>
</file>

<file path=ppt/slides/_rels/slide2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31.png" Type="http://schemas.openxmlformats.org/officeDocument/2006/relationships/image"/></Relationships>
</file>

<file path=ppt/slides/_rels/slide2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32.png" Type="http://schemas.openxmlformats.org/officeDocument/2006/relationships/image"/></Relationships>
</file>

<file path=ppt/slides/_rels/slide2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33.png" Type="http://schemas.openxmlformats.org/officeDocument/2006/relationships/image"/></Relationships>
</file>

<file path=ppt/slides/_rels/slide3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3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34.jpeg" Type="http://schemas.openxmlformats.org/officeDocument/2006/relationships/image"/><Relationship Id="rId4" Target="../media/image4.png" Type="http://schemas.openxmlformats.org/officeDocument/2006/relationships/image"/></Relationships>
</file>

<file path=ppt/slides/_rels/slide3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34.jpeg" Type="http://schemas.openxmlformats.org/officeDocument/2006/relationships/image"/><Relationship Id="rId4" Target="../media/image4.png" Type="http://schemas.openxmlformats.org/officeDocument/2006/relationships/image"/></Relationships>
</file>

<file path=ppt/slides/_rels/slide3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34.jpeg" Type="http://schemas.openxmlformats.org/officeDocument/2006/relationships/image"/><Relationship Id="rId4" Target="../media/image4.png" Type="http://schemas.openxmlformats.org/officeDocument/2006/relationships/image"/></Relationships>
</file>

<file path=ppt/slides/_rels/slide3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34.jpeg" Type="http://schemas.openxmlformats.org/officeDocument/2006/relationships/image"/><Relationship Id="rId4" Target="../media/image4.png" Type="http://schemas.openxmlformats.org/officeDocument/2006/relationships/image"/></Relationships>
</file>

<file path=ppt/slides/_rels/slide3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34.jpeg" Type="http://schemas.openxmlformats.org/officeDocument/2006/relationships/image"/><Relationship Id="rId4" Target="../media/image4.png" Type="http://schemas.openxmlformats.org/officeDocument/2006/relationships/image"/></Relationships>
</file>

<file path=ppt/slides/_rels/slide3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34.jpeg" Type="http://schemas.openxmlformats.org/officeDocument/2006/relationships/image"/><Relationship Id="rId4" Target="../media/image4.png" Type="http://schemas.openxmlformats.org/officeDocument/2006/relationships/image"/></Relationships>
</file>

<file path=ppt/slides/_rels/slide3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35.png" Type="http://schemas.openxmlformats.org/officeDocument/2006/relationships/image"/></Relationships>
</file>

<file path=ppt/slides/_rels/slide3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36.jpeg" Type="http://schemas.openxmlformats.org/officeDocument/2006/relationships/image"/></Relationships>
</file>

<file path=ppt/slides/_rels/slide3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slide3.xml" Type="http://schemas.openxmlformats.org/officeDocument/2006/relationships/slide"/><Relationship Id="rId4" Target="../media/image8.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grpSp>
        <p:nvGrpSpPr>
          <p:cNvPr name="Group 3" id="3"/>
          <p:cNvGrpSpPr/>
          <p:nvPr/>
        </p:nvGrpSpPr>
        <p:grpSpPr>
          <a:xfrm rot="0">
            <a:off x="-979393" y="-1134799"/>
            <a:ext cx="20942732" cy="14482941"/>
            <a:chOff x="0" y="0"/>
            <a:chExt cx="27923643" cy="19310589"/>
          </a:xfrm>
        </p:grpSpPr>
        <p:sp>
          <p:nvSpPr>
            <p:cNvPr name="Freeform 4" id="4"/>
            <p:cNvSpPr/>
            <p:nvPr/>
          </p:nvSpPr>
          <p:spPr>
            <a:xfrm flipH="false" flipV="false" rot="483557">
              <a:off x="1158740" y="896374"/>
              <a:ext cx="14021354" cy="17517841"/>
            </a:xfrm>
            <a:custGeom>
              <a:avLst/>
              <a:gdLst/>
              <a:ahLst/>
              <a:cxnLst/>
              <a:rect r="r" b="b" t="t" l="l"/>
              <a:pathLst>
                <a:path h="17517841" w="14021354">
                  <a:moveTo>
                    <a:pt x="0" y="0"/>
                  </a:moveTo>
                  <a:lnTo>
                    <a:pt x="14021354" y="0"/>
                  </a:lnTo>
                  <a:lnTo>
                    <a:pt x="14021354" y="17517841"/>
                  </a:lnTo>
                  <a:lnTo>
                    <a:pt x="0" y="17517841"/>
                  </a:lnTo>
                  <a:lnTo>
                    <a:pt x="0" y="0"/>
                  </a:lnTo>
                  <a:close/>
                </a:path>
              </a:pathLst>
            </a:custGeom>
            <a:blipFill>
              <a:blip r:embed="rId3"/>
              <a:stretch>
                <a:fillRect l="0" t="0" r="0" b="-5926"/>
              </a:stretch>
            </a:blipFill>
          </p:spPr>
        </p:sp>
        <p:sp>
          <p:nvSpPr>
            <p:cNvPr name="Freeform 5" id="5"/>
            <p:cNvSpPr/>
            <p:nvPr/>
          </p:nvSpPr>
          <p:spPr>
            <a:xfrm flipH="false" flipV="false" rot="0">
              <a:off x="3489955" y="1513066"/>
              <a:ext cx="24433688" cy="14094798"/>
            </a:xfrm>
            <a:custGeom>
              <a:avLst/>
              <a:gdLst/>
              <a:ahLst/>
              <a:cxnLst/>
              <a:rect r="r" b="b" t="t" l="l"/>
              <a:pathLst>
                <a:path h="14094798" w="24433688">
                  <a:moveTo>
                    <a:pt x="0" y="0"/>
                  </a:moveTo>
                  <a:lnTo>
                    <a:pt x="24433688" y="0"/>
                  </a:lnTo>
                  <a:lnTo>
                    <a:pt x="24433688" y="14094797"/>
                  </a:lnTo>
                  <a:lnTo>
                    <a:pt x="0" y="14094797"/>
                  </a:lnTo>
                  <a:lnTo>
                    <a:pt x="0" y="0"/>
                  </a:lnTo>
                  <a:close/>
                </a:path>
              </a:pathLst>
            </a:custGeom>
            <a:blipFill>
              <a:blip r:embed="rId4"/>
              <a:stretch>
                <a:fillRect l="-8938" t="-18384" r="0" b="-12157"/>
              </a:stretch>
            </a:blipFill>
          </p:spPr>
        </p:sp>
        <p:grpSp>
          <p:nvGrpSpPr>
            <p:cNvPr name="Group 6" id="6"/>
            <p:cNvGrpSpPr/>
            <p:nvPr/>
          </p:nvGrpSpPr>
          <p:grpSpPr>
            <a:xfrm rot="0">
              <a:off x="9344619" y="13277806"/>
              <a:ext cx="8306475" cy="1159319"/>
              <a:chOff x="0" y="0"/>
              <a:chExt cx="2911839" cy="406400"/>
            </a:xfrm>
          </p:grpSpPr>
          <p:sp>
            <p:nvSpPr>
              <p:cNvPr name="Freeform 7" id="7"/>
              <p:cNvSpPr/>
              <p:nvPr/>
            </p:nvSpPr>
            <p:spPr>
              <a:xfrm flipH="false" flipV="false" rot="0">
                <a:off x="0" y="0"/>
                <a:ext cx="2911839" cy="406400"/>
              </a:xfrm>
              <a:custGeom>
                <a:avLst/>
                <a:gdLst/>
                <a:ahLst/>
                <a:cxnLst/>
                <a:rect r="r" b="b" t="t" l="l"/>
                <a:pathLst>
                  <a:path h="406400" w="2911839">
                    <a:moveTo>
                      <a:pt x="2708639" y="0"/>
                    </a:moveTo>
                    <a:cubicBezTo>
                      <a:pt x="2820863" y="0"/>
                      <a:pt x="2911839" y="90976"/>
                      <a:pt x="2911839" y="203200"/>
                    </a:cubicBezTo>
                    <a:cubicBezTo>
                      <a:pt x="2911839" y="315424"/>
                      <a:pt x="2820863" y="406400"/>
                      <a:pt x="2708639" y="406400"/>
                    </a:cubicBezTo>
                    <a:lnTo>
                      <a:pt x="203200" y="406400"/>
                    </a:lnTo>
                    <a:cubicBezTo>
                      <a:pt x="90976" y="406400"/>
                      <a:pt x="0" y="315424"/>
                      <a:pt x="0" y="203200"/>
                    </a:cubicBezTo>
                    <a:cubicBezTo>
                      <a:pt x="0" y="90976"/>
                      <a:pt x="90976" y="0"/>
                      <a:pt x="203200" y="0"/>
                    </a:cubicBezTo>
                    <a:close/>
                  </a:path>
                </a:pathLst>
              </a:custGeom>
              <a:solidFill>
                <a:srgbClr val="000000"/>
              </a:solidFill>
              <a:ln w="57150" cap="sq">
                <a:solidFill>
                  <a:srgbClr val="B60001"/>
                </a:solidFill>
                <a:prstDash val="solid"/>
                <a:miter/>
              </a:ln>
            </p:spPr>
          </p:sp>
          <p:sp>
            <p:nvSpPr>
              <p:cNvPr name="TextBox 8" id="8"/>
              <p:cNvSpPr txBox="true"/>
              <p:nvPr/>
            </p:nvSpPr>
            <p:spPr>
              <a:xfrm>
                <a:off x="0" y="-57150"/>
                <a:ext cx="2911839" cy="463550"/>
              </a:xfrm>
              <a:prstGeom prst="rect">
                <a:avLst/>
              </a:prstGeom>
            </p:spPr>
            <p:txBody>
              <a:bodyPr anchor="ctr" rtlCol="false" tIns="50800" lIns="50800" bIns="50800" rIns="50800"/>
              <a:lstStyle/>
              <a:p>
                <a:pPr algn="ctr">
                  <a:lnSpc>
                    <a:spcPts val="2800"/>
                  </a:lnSpc>
                </a:pPr>
              </a:p>
            </p:txBody>
          </p:sp>
        </p:grpSp>
        <p:sp>
          <p:nvSpPr>
            <p:cNvPr name="Freeform 9" id="9"/>
            <p:cNvSpPr/>
            <p:nvPr/>
          </p:nvSpPr>
          <p:spPr>
            <a:xfrm flipH="false" flipV="false" rot="0">
              <a:off x="4495750" y="9410748"/>
              <a:ext cx="1460537" cy="1460537"/>
            </a:xfrm>
            <a:custGeom>
              <a:avLst/>
              <a:gdLst/>
              <a:ahLst/>
              <a:cxnLst/>
              <a:rect r="r" b="b" t="t" l="l"/>
              <a:pathLst>
                <a:path h="1460537" w="1460537">
                  <a:moveTo>
                    <a:pt x="0" y="0"/>
                  </a:moveTo>
                  <a:lnTo>
                    <a:pt x="1460537" y="0"/>
                  </a:lnTo>
                  <a:lnTo>
                    <a:pt x="1460537" y="1460537"/>
                  </a:lnTo>
                  <a:lnTo>
                    <a:pt x="0" y="1460537"/>
                  </a:lnTo>
                  <a:lnTo>
                    <a:pt x="0" y="0"/>
                  </a:lnTo>
                  <a:close/>
                </a:path>
              </a:pathLst>
            </a:custGeom>
            <a:blipFill>
              <a:blip r:embed="rId5"/>
              <a:stretch>
                <a:fillRect l="0" t="0" r="0" b="0"/>
              </a:stretch>
            </a:blipFill>
          </p:spPr>
        </p:sp>
        <p:sp>
          <p:nvSpPr>
            <p:cNvPr name="Freeform 10" id="10"/>
            <p:cNvSpPr/>
            <p:nvPr/>
          </p:nvSpPr>
          <p:spPr>
            <a:xfrm flipH="false" flipV="false" rot="0">
              <a:off x="18171891" y="8536166"/>
              <a:ext cx="1460537" cy="1460537"/>
            </a:xfrm>
            <a:custGeom>
              <a:avLst/>
              <a:gdLst/>
              <a:ahLst/>
              <a:cxnLst/>
              <a:rect r="r" b="b" t="t" l="l"/>
              <a:pathLst>
                <a:path h="1460537" w="1460537">
                  <a:moveTo>
                    <a:pt x="0" y="0"/>
                  </a:moveTo>
                  <a:lnTo>
                    <a:pt x="1460537" y="0"/>
                  </a:lnTo>
                  <a:lnTo>
                    <a:pt x="1460537" y="1460537"/>
                  </a:lnTo>
                  <a:lnTo>
                    <a:pt x="0" y="1460537"/>
                  </a:lnTo>
                  <a:lnTo>
                    <a:pt x="0" y="0"/>
                  </a:lnTo>
                  <a:close/>
                </a:path>
              </a:pathLst>
            </a:custGeom>
            <a:blipFill>
              <a:blip r:embed="rId5"/>
              <a:stretch>
                <a:fillRect l="0" t="0" r="0" b="0"/>
              </a:stretch>
            </a:blipFill>
          </p:spPr>
        </p:sp>
        <p:grpSp>
          <p:nvGrpSpPr>
            <p:cNvPr name="Group 11" id="11"/>
            <p:cNvGrpSpPr/>
            <p:nvPr/>
          </p:nvGrpSpPr>
          <p:grpSpPr>
            <a:xfrm rot="0">
              <a:off x="316117" y="8316766"/>
              <a:ext cx="26363480" cy="3359874"/>
              <a:chOff x="0" y="0"/>
              <a:chExt cx="5207601" cy="663679"/>
            </a:xfrm>
          </p:grpSpPr>
          <p:sp>
            <p:nvSpPr>
              <p:cNvPr name="Freeform 12" id="12"/>
              <p:cNvSpPr/>
              <p:nvPr/>
            </p:nvSpPr>
            <p:spPr>
              <a:xfrm flipH="false" flipV="false" rot="0">
                <a:off x="0" y="0"/>
                <a:ext cx="5207601" cy="663679"/>
              </a:xfrm>
              <a:custGeom>
                <a:avLst/>
                <a:gdLst/>
                <a:ahLst/>
                <a:cxnLst/>
                <a:rect r="r" b="b" t="t" l="l"/>
                <a:pathLst>
                  <a:path h="663679" w="5207601">
                    <a:moveTo>
                      <a:pt x="0" y="0"/>
                    </a:moveTo>
                    <a:lnTo>
                      <a:pt x="5207601" y="0"/>
                    </a:lnTo>
                    <a:lnTo>
                      <a:pt x="5207601" y="663679"/>
                    </a:lnTo>
                    <a:lnTo>
                      <a:pt x="0" y="663679"/>
                    </a:lnTo>
                    <a:close/>
                  </a:path>
                </a:pathLst>
              </a:custGeom>
              <a:solidFill>
                <a:srgbClr val="000000">
                  <a:alpha val="74902"/>
                </a:srgbClr>
              </a:solidFill>
              <a:ln w="114300" cap="sq">
                <a:solidFill>
                  <a:srgbClr val="B60001">
                    <a:alpha val="74902"/>
                  </a:srgbClr>
                </a:solidFill>
                <a:prstDash val="solid"/>
                <a:miter/>
              </a:ln>
            </p:spPr>
          </p:sp>
          <p:sp>
            <p:nvSpPr>
              <p:cNvPr name="TextBox 13" id="13"/>
              <p:cNvSpPr txBox="true"/>
              <p:nvPr/>
            </p:nvSpPr>
            <p:spPr>
              <a:xfrm>
                <a:off x="0" y="-47625"/>
                <a:ext cx="5207601" cy="711304"/>
              </a:xfrm>
              <a:prstGeom prst="rect">
                <a:avLst/>
              </a:prstGeom>
            </p:spPr>
            <p:txBody>
              <a:bodyPr anchor="ctr" rtlCol="false" tIns="50800" lIns="50800" bIns="50800" rIns="50800"/>
              <a:lstStyle/>
              <a:p>
                <a:pPr algn="ctr">
                  <a:lnSpc>
                    <a:spcPts val="3220"/>
                  </a:lnSpc>
                </a:pPr>
              </a:p>
            </p:txBody>
          </p:sp>
        </p:grpSp>
        <p:sp>
          <p:nvSpPr>
            <p:cNvPr name="TextBox 14" id="14"/>
            <p:cNvSpPr txBox="true"/>
            <p:nvPr/>
          </p:nvSpPr>
          <p:spPr>
            <a:xfrm rot="0">
              <a:off x="2106216" y="8980482"/>
              <a:ext cx="21640800" cy="2310893"/>
            </a:xfrm>
            <a:prstGeom prst="rect">
              <a:avLst/>
            </a:prstGeom>
          </p:spPr>
          <p:txBody>
            <a:bodyPr anchor="t" rtlCol="false" tIns="0" lIns="0" bIns="0" rIns="0">
              <a:spAutoFit/>
            </a:bodyPr>
            <a:lstStyle/>
            <a:p>
              <a:pPr algn="ctr">
                <a:lnSpc>
                  <a:spcPts val="12354"/>
                </a:lnSpc>
              </a:pPr>
              <a:r>
                <a:rPr lang="en-US" sz="12736">
                  <a:solidFill>
                    <a:srgbClr val="B60001"/>
                  </a:solidFill>
                  <a:latin typeface="Sydney"/>
                  <a:ea typeface="Sydney"/>
                  <a:cs typeface="Sydney"/>
                  <a:sym typeface="Sydney"/>
                </a:rPr>
                <a:t>QUESTIONNAIRE ( TYPE DE PEAU )</a:t>
              </a:r>
            </a:p>
          </p:txBody>
        </p:sp>
        <p:sp>
          <p:nvSpPr>
            <p:cNvPr name="Freeform 15" id="15"/>
            <p:cNvSpPr/>
            <p:nvPr/>
          </p:nvSpPr>
          <p:spPr>
            <a:xfrm flipH="false" flipV="false" rot="0">
              <a:off x="21543925" y="9790002"/>
              <a:ext cx="1460537" cy="1460537"/>
            </a:xfrm>
            <a:custGeom>
              <a:avLst/>
              <a:gdLst/>
              <a:ahLst/>
              <a:cxnLst/>
              <a:rect r="r" b="b" t="t" l="l"/>
              <a:pathLst>
                <a:path h="1460537" w="1460537">
                  <a:moveTo>
                    <a:pt x="0" y="0"/>
                  </a:moveTo>
                  <a:lnTo>
                    <a:pt x="1460537" y="0"/>
                  </a:lnTo>
                  <a:lnTo>
                    <a:pt x="1460537" y="1460537"/>
                  </a:lnTo>
                  <a:lnTo>
                    <a:pt x="0" y="1460537"/>
                  </a:lnTo>
                  <a:lnTo>
                    <a:pt x="0" y="0"/>
                  </a:lnTo>
                  <a:close/>
                </a:path>
              </a:pathLst>
            </a:custGeom>
            <a:blipFill>
              <a:blip r:embed="rId5"/>
              <a:stretch>
                <a:fillRect l="0" t="0" r="0" b="0"/>
              </a:stretch>
            </a:blipFill>
          </p:spPr>
        </p:sp>
        <p:sp>
          <p:nvSpPr>
            <p:cNvPr name="Freeform 16" id="16"/>
            <p:cNvSpPr/>
            <p:nvPr/>
          </p:nvSpPr>
          <p:spPr>
            <a:xfrm flipH="false" flipV="false" rot="0">
              <a:off x="1702405" y="7391343"/>
              <a:ext cx="1460537" cy="1460537"/>
            </a:xfrm>
            <a:custGeom>
              <a:avLst/>
              <a:gdLst/>
              <a:ahLst/>
              <a:cxnLst/>
              <a:rect r="r" b="b" t="t" l="l"/>
              <a:pathLst>
                <a:path h="1460537" w="1460537">
                  <a:moveTo>
                    <a:pt x="0" y="0"/>
                  </a:moveTo>
                  <a:lnTo>
                    <a:pt x="1460537" y="0"/>
                  </a:lnTo>
                  <a:lnTo>
                    <a:pt x="1460537" y="1460536"/>
                  </a:lnTo>
                  <a:lnTo>
                    <a:pt x="0" y="1460536"/>
                  </a:lnTo>
                  <a:lnTo>
                    <a:pt x="0" y="0"/>
                  </a:lnTo>
                  <a:close/>
                </a:path>
              </a:pathLst>
            </a:custGeom>
            <a:blipFill>
              <a:blip r:embed="rId5"/>
              <a:stretch>
                <a:fillRect l="0" t="0" r="0" b="0"/>
              </a:stretch>
            </a:blipFill>
          </p:spPr>
        </p:sp>
        <p:sp>
          <p:nvSpPr>
            <p:cNvPr name="Freeform 17" id="17"/>
            <p:cNvSpPr/>
            <p:nvPr/>
          </p:nvSpPr>
          <p:spPr>
            <a:xfrm flipH="false" flipV="false" rot="0">
              <a:off x="6708880" y="8459966"/>
              <a:ext cx="1460537" cy="1460537"/>
            </a:xfrm>
            <a:custGeom>
              <a:avLst/>
              <a:gdLst/>
              <a:ahLst/>
              <a:cxnLst/>
              <a:rect r="r" b="b" t="t" l="l"/>
              <a:pathLst>
                <a:path h="1460537" w="1460537">
                  <a:moveTo>
                    <a:pt x="0" y="0"/>
                  </a:moveTo>
                  <a:lnTo>
                    <a:pt x="1460537" y="0"/>
                  </a:lnTo>
                  <a:lnTo>
                    <a:pt x="1460537" y="1460537"/>
                  </a:lnTo>
                  <a:lnTo>
                    <a:pt x="0" y="1460537"/>
                  </a:lnTo>
                  <a:lnTo>
                    <a:pt x="0" y="0"/>
                  </a:lnTo>
                  <a:close/>
                </a:path>
              </a:pathLst>
            </a:custGeom>
            <a:blipFill>
              <a:blip r:embed="rId5"/>
              <a:stretch>
                <a:fillRect l="0" t="0" r="0" b="0"/>
              </a:stretch>
            </a:blipFill>
          </p:spPr>
        </p:sp>
        <p:sp>
          <p:nvSpPr>
            <p:cNvPr name="TextBox 18" id="18"/>
            <p:cNvSpPr txBox="true"/>
            <p:nvPr/>
          </p:nvSpPr>
          <p:spPr>
            <a:xfrm rot="0">
              <a:off x="7877470" y="12112862"/>
              <a:ext cx="11240773" cy="833496"/>
            </a:xfrm>
            <a:prstGeom prst="rect">
              <a:avLst/>
            </a:prstGeom>
          </p:spPr>
          <p:txBody>
            <a:bodyPr anchor="t" rtlCol="false" tIns="0" lIns="0" bIns="0" rIns="0">
              <a:spAutoFit/>
            </a:bodyPr>
            <a:lstStyle/>
            <a:p>
              <a:pPr algn="ctr">
                <a:lnSpc>
                  <a:spcPts val="4483"/>
                </a:lnSpc>
              </a:pPr>
              <a:r>
                <a:rPr lang="en-US" sz="4622">
                  <a:solidFill>
                    <a:srgbClr val="B60001"/>
                  </a:solidFill>
                  <a:latin typeface="Sydney"/>
                  <a:ea typeface="Sydney"/>
                  <a:cs typeface="Sydney"/>
                  <a:sym typeface="Sydney"/>
                </a:rPr>
                <a:t>LE SOLEIL INSPIRE, LE RÊVEUR BRONZÉ CRÉE</a:t>
              </a:r>
            </a:p>
          </p:txBody>
        </p:sp>
      </p:gr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483557">
            <a:off x="-110337" y="-462519"/>
            <a:ext cx="10516015" cy="13138380"/>
          </a:xfrm>
          <a:custGeom>
            <a:avLst/>
            <a:gdLst/>
            <a:ahLst/>
            <a:cxnLst/>
            <a:rect r="r" b="b" t="t" l="l"/>
            <a:pathLst>
              <a:path h="13138380" w="10516015">
                <a:moveTo>
                  <a:pt x="0" y="0"/>
                </a:moveTo>
                <a:lnTo>
                  <a:pt x="10516015" y="0"/>
                </a:lnTo>
                <a:lnTo>
                  <a:pt x="10516015" y="13138381"/>
                </a:lnTo>
                <a:lnTo>
                  <a:pt x="0" y="13138381"/>
                </a:lnTo>
                <a:lnTo>
                  <a:pt x="0" y="0"/>
                </a:lnTo>
                <a:close/>
              </a:path>
            </a:pathLst>
          </a:custGeom>
          <a:blipFill>
            <a:blip r:embed="rId3"/>
            <a:stretch>
              <a:fillRect l="0" t="0" r="0" b="-5926"/>
            </a:stretch>
          </a:blipFill>
        </p:spPr>
      </p:sp>
      <p:sp>
        <p:nvSpPr>
          <p:cNvPr name="Freeform 4" id="4"/>
          <p:cNvSpPr/>
          <p:nvPr/>
        </p:nvSpPr>
        <p:spPr>
          <a:xfrm flipH="false" flipV="false" rot="0">
            <a:off x="1638074" y="0"/>
            <a:ext cx="18325266" cy="10571098"/>
          </a:xfrm>
          <a:custGeom>
            <a:avLst/>
            <a:gdLst/>
            <a:ahLst/>
            <a:cxnLst/>
            <a:rect r="r" b="b" t="t" l="l"/>
            <a:pathLst>
              <a:path h="10571098" w="18325266">
                <a:moveTo>
                  <a:pt x="0" y="0"/>
                </a:moveTo>
                <a:lnTo>
                  <a:pt x="18325266" y="0"/>
                </a:lnTo>
                <a:lnTo>
                  <a:pt x="18325266" y="10571098"/>
                </a:lnTo>
                <a:lnTo>
                  <a:pt x="0" y="10571098"/>
                </a:lnTo>
                <a:lnTo>
                  <a:pt x="0" y="0"/>
                </a:lnTo>
                <a:close/>
              </a:path>
            </a:pathLst>
          </a:custGeom>
          <a:blipFill>
            <a:blip r:embed="rId4"/>
            <a:stretch>
              <a:fillRect l="-8938" t="-18384" r="0" b="-12157"/>
            </a:stretch>
          </a:blipFill>
        </p:spPr>
      </p:sp>
      <p:grpSp>
        <p:nvGrpSpPr>
          <p:cNvPr name="Group 5" id="5"/>
          <p:cNvGrpSpPr/>
          <p:nvPr/>
        </p:nvGrpSpPr>
        <p:grpSpPr>
          <a:xfrm rot="0">
            <a:off x="6029072" y="8823555"/>
            <a:ext cx="6229856" cy="869490"/>
            <a:chOff x="0" y="0"/>
            <a:chExt cx="2911839" cy="406400"/>
          </a:xfrm>
        </p:grpSpPr>
        <p:sp>
          <p:nvSpPr>
            <p:cNvPr name="Freeform 6" id="6"/>
            <p:cNvSpPr/>
            <p:nvPr/>
          </p:nvSpPr>
          <p:spPr>
            <a:xfrm flipH="false" flipV="false" rot="0">
              <a:off x="0" y="0"/>
              <a:ext cx="2911839" cy="406400"/>
            </a:xfrm>
            <a:custGeom>
              <a:avLst/>
              <a:gdLst/>
              <a:ahLst/>
              <a:cxnLst/>
              <a:rect r="r" b="b" t="t" l="l"/>
              <a:pathLst>
                <a:path h="406400" w="2911839">
                  <a:moveTo>
                    <a:pt x="2708639" y="0"/>
                  </a:moveTo>
                  <a:cubicBezTo>
                    <a:pt x="2820863" y="0"/>
                    <a:pt x="2911839" y="90976"/>
                    <a:pt x="2911839" y="203200"/>
                  </a:cubicBezTo>
                  <a:cubicBezTo>
                    <a:pt x="2911839" y="315424"/>
                    <a:pt x="2820863" y="406400"/>
                    <a:pt x="2708639" y="406400"/>
                  </a:cubicBezTo>
                  <a:lnTo>
                    <a:pt x="203200" y="406400"/>
                  </a:lnTo>
                  <a:cubicBezTo>
                    <a:pt x="90976" y="406400"/>
                    <a:pt x="0" y="315424"/>
                    <a:pt x="0" y="203200"/>
                  </a:cubicBezTo>
                  <a:cubicBezTo>
                    <a:pt x="0" y="90976"/>
                    <a:pt x="90976" y="0"/>
                    <a:pt x="203200" y="0"/>
                  </a:cubicBezTo>
                  <a:close/>
                </a:path>
              </a:pathLst>
            </a:custGeom>
            <a:solidFill>
              <a:srgbClr val="000000"/>
            </a:solidFill>
            <a:ln w="57150" cap="sq">
              <a:solidFill>
                <a:srgbClr val="B60001"/>
              </a:solidFill>
              <a:prstDash val="solid"/>
              <a:miter/>
            </a:ln>
          </p:spPr>
        </p:sp>
        <p:sp>
          <p:nvSpPr>
            <p:cNvPr name="TextBox 7" id="7"/>
            <p:cNvSpPr txBox="true"/>
            <p:nvPr/>
          </p:nvSpPr>
          <p:spPr>
            <a:xfrm>
              <a:off x="0" y="-57150"/>
              <a:ext cx="2911839" cy="463550"/>
            </a:xfrm>
            <a:prstGeom prst="rect">
              <a:avLst/>
            </a:prstGeom>
          </p:spPr>
          <p:txBody>
            <a:bodyPr anchor="ctr" rtlCol="false" tIns="50800" lIns="50800" bIns="50800" rIns="50800"/>
            <a:lstStyle/>
            <a:p>
              <a:pPr algn="ctr">
                <a:lnSpc>
                  <a:spcPts val="2800"/>
                </a:lnSpc>
              </a:pPr>
              <a:r>
                <a:rPr lang="en-US" sz="2000" u="sng">
                  <a:solidFill>
                    <a:srgbClr val="FFFFFF"/>
                  </a:solidFill>
                  <a:latin typeface="Passion One"/>
                  <a:ea typeface="Passion One"/>
                  <a:cs typeface="Passion One"/>
                  <a:sym typeface="Passion One"/>
                  <a:hlinkClick r:id="rId5" action="ppaction://hlinksldjump"/>
                </a:rPr>
                <a:t>CONSULTEZ LES INSTRUCTIONS</a:t>
              </a:r>
            </a:p>
          </p:txBody>
        </p:sp>
      </p:grpSp>
      <p:sp>
        <p:nvSpPr>
          <p:cNvPr name="Freeform 8" id="8"/>
          <p:cNvSpPr/>
          <p:nvPr/>
        </p:nvSpPr>
        <p:spPr>
          <a:xfrm flipH="false" flipV="false" rot="0">
            <a:off x="2392420" y="592326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6"/>
            <a:stretch>
              <a:fillRect l="0" t="0" r="0" b="0"/>
            </a:stretch>
          </a:blipFill>
        </p:spPr>
      </p:sp>
      <p:sp>
        <p:nvSpPr>
          <p:cNvPr name="Freeform 9" id="9"/>
          <p:cNvSpPr/>
          <p:nvPr/>
        </p:nvSpPr>
        <p:spPr>
          <a:xfrm flipH="false" flipV="false" rot="0">
            <a:off x="12649526" y="526732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6"/>
            <a:stretch>
              <a:fillRect l="0" t="0" r="0" b="0"/>
            </a:stretch>
          </a:blipFill>
        </p:spPr>
      </p:sp>
      <p:grpSp>
        <p:nvGrpSpPr>
          <p:cNvPr name="Group 10" id="10"/>
          <p:cNvGrpSpPr/>
          <p:nvPr/>
        </p:nvGrpSpPr>
        <p:grpSpPr>
          <a:xfrm rot="0">
            <a:off x="-742305" y="5102775"/>
            <a:ext cx="19772610" cy="2519905"/>
            <a:chOff x="0" y="0"/>
            <a:chExt cx="26363480" cy="3359874"/>
          </a:xfrm>
        </p:grpSpPr>
        <p:grpSp>
          <p:nvGrpSpPr>
            <p:cNvPr name="Group 11" id="11"/>
            <p:cNvGrpSpPr/>
            <p:nvPr/>
          </p:nvGrpSpPr>
          <p:grpSpPr>
            <a:xfrm rot="0">
              <a:off x="0" y="0"/>
              <a:ext cx="26363480" cy="3359874"/>
              <a:chOff x="0" y="0"/>
              <a:chExt cx="5207601" cy="663679"/>
            </a:xfrm>
          </p:grpSpPr>
          <p:sp>
            <p:nvSpPr>
              <p:cNvPr name="Freeform 12" id="12"/>
              <p:cNvSpPr/>
              <p:nvPr/>
            </p:nvSpPr>
            <p:spPr>
              <a:xfrm flipH="false" flipV="false" rot="0">
                <a:off x="0" y="0"/>
                <a:ext cx="5207601" cy="663679"/>
              </a:xfrm>
              <a:custGeom>
                <a:avLst/>
                <a:gdLst/>
                <a:ahLst/>
                <a:cxnLst/>
                <a:rect r="r" b="b" t="t" l="l"/>
                <a:pathLst>
                  <a:path h="663679" w="5207601">
                    <a:moveTo>
                      <a:pt x="0" y="0"/>
                    </a:moveTo>
                    <a:lnTo>
                      <a:pt x="5207601" y="0"/>
                    </a:lnTo>
                    <a:lnTo>
                      <a:pt x="5207601" y="663679"/>
                    </a:lnTo>
                    <a:lnTo>
                      <a:pt x="0" y="663679"/>
                    </a:lnTo>
                    <a:close/>
                  </a:path>
                </a:pathLst>
              </a:custGeom>
              <a:solidFill>
                <a:srgbClr val="000000">
                  <a:alpha val="74902"/>
                </a:srgbClr>
              </a:solidFill>
              <a:ln w="114300" cap="sq">
                <a:solidFill>
                  <a:srgbClr val="B60001">
                    <a:alpha val="74902"/>
                  </a:srgbClr>
                </a:solidFill>
                <a:prstDash val="solid"/>
                <a:miter/>
              </a:ln>
            </p:spPr>
          </p:sp>
          <p:sp>
            <p:nvSpPr>
              <p:cNvPr name="TextBox 13" id="13"/>
              <p:cNvSpPr txBox="true"/>
              <p:nvPr/>
            </p:nvSpPr>
            <p:spPr>
              <a:xfrm>
                <a:off x="0" y="-47625"/>
                <a:ext cx="5207601" cy="711304"/>
              </a:xfrm>
              <a:prstGeom prst="rect">
                <a:avLst/>
              </a:prstGeom>
            </p:spPr>
            <p:txBody>
              <a:bodyPr anchor="ctr" rtlCol="false" tIns="50800" lIns="50800" bIns="50800" rIns="50800"/>
              <a:lstStyle/>
              <a:p>
                <a:pPr algn="ctr">
                  <a:lnSpc>
                    <a:spcPts val="3220"/>
                  </a:lnSpc>
                </a:pPr>
              </a:p>
            </p:txBody>
          </p:sp>
        </p:grpSp>
        <p:sp>
          <p:nvSpPr>
            <p:cNvPr name="TextBox 14" id="14"/>
            <p:cNvSpPr txBox="true"/>
            <p:nvPr/>
          </p:nvSpPr>
          <p:spPr>
            <a:xfrm rot="0">
              <a:off x="1790099" y="663717"/>
              <a:ext cx="21640800" cy="2310893"/>
            </a:xfrm>
            <a:prstGeom prst="rect">
              <a:avLst/>
            </a:prstGeom>
          </p:spPr>
          <p:txBody>
            <a:bodyPr anchor="t" rtlCol="false" tIns="0" lIns="0" bIns="0" rIns="0">
              <a:spAutoFit/>
            </a:bodyPr>
            <a:lstStyle/>
            <a:p>
              <a:pPr algn="ctr">
                <a:lnSpc>
                  <a:spcPts val="12354"/>
                </a:lnSpc>
              </a:pPr>
              <a:r>
                <a:rPr lang="en-US" sz="12736">
                  <a:solidFill>
                    <a:srgbClr val="B60001"/>
                  </a:solidFill>
                  <a:latin typeface="Sydney"/>
                  <a:ea typeface="Sydney"/>
                  <a:cs typeface="Sydney"/>
                  <a:sym typeface="Sydney"/>
                </a:rPr>
                <a:t>QUESTIONNAIRE ( TYPE DE PEAU )</a:t>
              </a:r>
            </a:p>
          </p:txBody>
        </p:sp>
        <p:sp>
          <p:nvSpPr>
            <p:cNvPr name="Freeform 15" id="15"/>
            <p:cNvSpPr/>
            <p:nvPr/>
          </p:nvSpPr>
          <p:spPr>
            <a:xfrm flipH="false" flipV="false" rot="0">
              <a:off x="21227808" y="1473237"/>
              <a:ext cx="1460537" cy="1460537"/>
            </a:xfrm>
            <a:custGeom>
              <a:avLst/>
              <a:gdLst/>
              <a:ahLst/>
              <a:cxnLst/>
              <a:rect r="r" b="b" t="t" l="l"/>
              <a:pathLst>
                <a:path h="1460537" w="1460537">
                  <a:moveTo>
                    <a:pt x="0" y="0"/>
                  </a:moveTo>
                  <a:lnTo>
                    <a:pt x="1460537" y="0"/>
                  </a:lnTo>
                  <a:lnTo>
                    <a:pt x="1460537" y="1460537"/>
                  </a:lnTo>
                  <a:lnTo>
                    <a:pt x="0" y="1460537"/>
                  </a:lnTo>
                  <a:lnTo>
                    <a:pt x="0" y="0"/>
                  </a:lnTo>
                  <a:close/>
                </a:path>
              </a:pathLst>
            </a:custGeom>
            <a:blipFill>
              <a:blip r:embed="rId6"/>
              <a:stretch>
                <a:fillRect l="0" t="0" r="0" b="0"/>
              </a:stretch>
            </a:blipFill>
          </p:spPr>
        </p:sp>
      </p:grpSp>
      <p:sp>
        <p:nvSpPr>
          <p:cNvPr name="Freeform 16" id="16"/>
          <p:cNvSpPr/>
          <p:nvPr/>
        </p:nvSpPr>
        <p:spPr>
          <a:xfrm flipH="false" flipV="false" rot="0">
            <a:off x="297411" y="4408708"/>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6"/>
            <a:stretch>
              <a:fillRect l="0" t="0" r="0" b="0"/>
            </a:stretch>
          </a:blipFill>
        </p:spPr>
      </p:sp>
      <p:sp>
        <p:nvSpPr>
          <p:cNvPr name="Freeform 17" id="17"/>
          <p:cNvSpPr/>
          <p:nvPr/>
        </p:nvSpPr>
        <p:spPr>
          <a:xfrm flipH="false" flipV="false" rot="0">
            <a:off x="4052268" y="5210175"/>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6"/>
            <a:stretch>
              <a:fillRect l="0" t="0" r="0" b="0"/>
            </a:stretch>
          </a:blipFill>
        </p:spPr>
      </p:sp>
      <p:sp>
        <p:nvSpPr>
          <p:cNvPr name="TextBox 18" id="18"/>
          <p:cNvSpPr txBox="true"/>
          <p:nvPr/>
        </p:nvSpPr>
        <p:spPr>
          <a:xfrm rot="0">
            <a:off x="4928710" y="7976041"/>
            <a:ext cx="8430580" cy="598928"/>
          </a:xfrm>
          <a:prstGeom prst="rect">
            <a:avLst/>
          </a:prstGeom>
        </p:spPr>
        <p:txBody>
          <a:bodyPr anchor="t" rtlCol="false" tIns="0" lIns="0" bIns="0" rIns="0">
            <a:spAutoFit/>
          </a:bodyPr>
          <a:lstStyle/>
          <a:p>
            <a:pPr algn="ctr">
              <a:lnSpc>
                <a:spcPts val="4483"/>
              </a:lnSpc>
            </a:pPr>
            <a:r>
              <a:rPr lang="en-US" sz="4622">
                <a:solidFill>
                  <a:srgbClr val="B60001"/>
                </a:solidFill>
                <a:latin typeface="Sydney"/>
                <a:ea typeface="Sydney"/>
                <a:cs typeface="Sydney"/>
                <a:sym typeface="Sydney"/>
              </a:rPr>
              <a:t>LE SOLEIL INSPIRE, LE RÊVEUR BRONZÉ CRÉE</a:t>
            </a:r>
          </a:p>
        </p:txBody>
      </p:sp>
    </p:spTree>
  </p:cSld>
  <p:clrMapOvr>
    <a:masterClrMapping/>
  </p:clrMapOvr>
  <p:transition spd="slow">
    <p:cover dir="l"/>
  </p:transition>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8102"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2781454" y="5607669"/>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4" id="4"/>
          <p:cNvSpPr/>
          <p:nvPr/>
        </p:nvSpPr>
        <p:spPr>
          <a:xfrm flipH="false" flipV="false" rot="0">
            <a:off x="-3063784" y="-454526"/>
            <a:ext cx="25647584" cy="10741526"/>
          </a:xfrm>
          <a:custGeom>
            <a:avLst/>
            <a:gdLst/>
            <a:ahLst/>
            <a:cxnLst/>
            <a:rect r="r" b="b" t="t" l="l"/>
            <a:pathLst>
              <a:path h="10741526" w="25647584">
                <a:moveTo>
                  <a:pt x="0" y="0"/>
                </a:moveTo>
                <a:lnTo>
                  <a:pt x="25647584" y="0"/>
                </a:lnTo>
                <a:lnTo>
                  <a:pt x="25647584" y="10741526"/>
                </a:lnTo>
                <a:lnTo>
                  <a:pt x="0" y="10741526"/>
                </a:lnTo>
                <a:lnTo>
                  <a:pt x="0" y="0"/>
                </a:lnTo>
                <a:close/>
              </a:path>
            </a:pathLst>
          </a:custGeom>
          <a:blipFill>
            <a:blip r:embed="rId4"/>
            <a:stretch>
              <a:fillRect l="0" t="-22097" r="0" b="-41161"/>
            </a:stretch>
          </a:blipFill>
        </p:spPr>
      </p:sp>
      <p:sp>
        <p:nvSpPr>
          <p:cNvPr name="Freeform 5" id="5"/>
          <p:cNvSpPr/>
          <p:nvPr/>
        </p:nvSpPr>
        <p:spPr>
          <a:xfrm flipH="false" flipV="false" rot="0">
            <a:off x="-1698692" y="-454526"/>
            <a:ext cx="8597563" cy="10741526"/>
          </a:xfrm>
          <a:custGeom>
            <a:avLst/>
            <a:gdLst/>
            <a:ahLst/>
            <a:cxnLst/>
            <a:rect r="r" b="b" t="t" l="l"/>
            <a:pathLst>
              <a:path h="10741526" w="8597563">
                <a:moveTo>
                  <a:pt x="0" y="0"/>
                </a:moveTo>
                <a:lnTo>
                  <a:pt x="8597563" y="0"/>
                </a:lnTo>
                <a:lnTo>
                  <a:pt x="8597563" y="10741526"/>
                </a:lnTo>
                <a:lnTo>
                  <a:pt x="0" y="10741526"/>
                </a:lnTo>
                <a:lnTo>
                  <a:pt x="0" y="0"/>
                </a:lnTo>
                <a:close/>
              </a:path>
            </a:pathLst>
          </a:custGeom>
          <a:blipFill>
            <a:blip r:embed="rId5"/>
            <a:stretch>
              <a:fillRect l="0" t="0" r="0" b="-5926"/>
            </a:stretch>
          </a:blipFill>
        </p:spPr>
      </p:sp>
      <p:grpSp>
        <p:nvGrpSpPr>
          <p:cNvPr name="Group 6" id="6"/>
          <p:cNvGrpSpPr/>
          <p:nvPr/>
        </p:nvGrpSpPr>
        <p:grpSpPr>
          <a:xfrm rot="0">
            <a:off x="1160628" y="4159400"/>
            <a:ext cx="16230600" cy="5098900"/>
            <a:chOff x="0" y="0"/>
            <a:chExt cx="3846432" cy="1208370"/>
          </a:xfrm>
        </p:grpSpPr>
        <p:sp>
          <p:nvSpPr>
            <p:cNvPr name="Freeform 7" id="7"/>
            <p:cNvSpPr/>
            <p:nvPr/>
          </p:nvSpPr>
          <p:spPr>
            <a:xfrm flipH="false" flipV="false" rot="0">
              <a:off x="0" y="0"/>
              <a:ext cx="3846432" cy="1208370"/>
            </a:xfrm>
            <a:custGeom>
              <a:avLst/>
              <a:gdLst/>
              <a:ahLst/>
              <a:cxnLst/>
              <a:rect r="r" b="b" t="t" l="l"/>
              <a:pathLst>
                <a:path h="1208370" w="3846432">
                  <a:moveTo>
                    <a:pt x="24327" y="0"/>
                  </a:moveTo>
                  <a:lnTo>
                    <a:pt x="3822105" y="0"/>
                  </a:lnTo>
                  <a:cubicBezTo>
                    <a:pt x="3835540" y="0"/>
                    <a:pt x="3846432" y="10891"/>
                    <a:pt x="3846432" y="24327"/>
                  </a:cubicBezTo>
                  <a:lnTo>
                    <a:pt x="3846432" y="1184043"/>
                  </a:lnTo>
                  <a:cubicBezTo>
                    <a:pt x="3846432" y="1197479"/>
                    <a:pt x="3835540" y="1208370"/>
                    <a:pt x="3822105" y="1208370"/>
                  </a:cubicBezTo>
                  <a:lnTo>
                    <a:pt x="24327" y="1208370"/>
                  </a:lnTo>
                  <a:cubicBezTo>
                    <a:pt x="10891" y="1208370"/>
                    <a:pt x="0" y="1197479"/>
                    <a:pt x="0" y="1184043"/>
                  </a:cubicBezTo>
                  <a:lnTo>
                    <a:pt x="0" y="24327"/>
                  </a:lnTo>
                  <a:cubicBezTo>
                    <a:pt x="0" y="10891"/>
                    <a:pt x="10891" y="0"/>
                    <a:pt x="24327" y="0"/>
                  </a:cubicBezTo>
                  <a:close/>
                </a:path>
              </a:pathLst>
            </a:custGeom>
            <a:solidFill>
              <a:srgbClr val="000000">
                <a:alpha val="74902"/>
              </a:srgbClr>
            </a:solidFill>
            <a:ln w="95250" cap="rnd">
              <a:solidFill>
                <a:srgbClr val="B60001">
                  <a:alpha val="74902"/>
                </a:srgbClr>
              </a:solidFill>
              <a:prstDash val="solid"/>
              <a:round/>
            </a:ln>
          </p:spPr>
        </p:sp>
        <p:sp>
          <p:nvSpPr>
            <p:cNvPr name="TextBox 8" id="8"/>
            <p:cNvSpPr txBox="true"/>
            <p:nvPr/>
          </p:nvSpPr>
          <p:spPr>
            <a:xfrm>
              <a:off x="0" y="-38100"/>
              <a:ext cx="3846432" cy="1246470"/>
            </a:xfrm>
            <a:prstGeom prst="rect">
              <a:avLst/>
            </a:prstGeom>
          </p:spPr>
          <p:txBody>
            <a:bodyPr anchor="ctr" rtlCol="false" tIns="50800" lIns="50800" bIns="50800" rIns="50800"/>
            <a:lstStyle/>
            <a:p>
              <a:pPr algn="ctr">
                <a:lnSpc>
                  <a:spcPts val="2659"/>
                </a:lnSpc>
              </a:pPr>
            </a:p>
          </p:txBody>
        </p:sp>
      </p:grpSp>
      <p:sp>
        <p:nvSpPr>
          <p:cNvPr name="Freeform 9" id="9"/>
          <p:cNvSpPr/>
          <p:nvPr/>
        </p:nvSpPr>
        <p:spPr>
          <a:xfrm flipH="false" flipV="false" rot="0">
            <a:off x="1820696" y="5296753"/>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0" id="10"/>
          <p:cNvSpPr/>
          <p:nvPr/>
        </p:nvSpPr>
        <p:spPr>
          <a:xfrm flipH="false" flipV="false" rot="0">
            <a:off x="429339" y="474905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1241643" y="7211558"/>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12" id="12"/>
          <p:cNvSpPr/>
          <p:nvPr/>
        </p:nvSpPr>
        <p:spPr>
          <a:xfrm flipH="false" flipV="false" rot="0">
            <a:off x="16747054" y="7325434"/>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3" id="13"/>
          <p:cNvGrpSpPr/>
          <p:nvPr/>
        </p:nvGrpSpPr>
        <p:grpSpPr>
          <a:xfrm rot="0">
            <a:off x="6244596" y="8456440"/>
            <a:ext cx="6046458" cy="575526"/>
            <a:chOff x="0" y="0"/>
            <a:chExt cx="3302860" cy="314379"/>
          </a:xfrm>
        </p:grpSpPr>
        <p:sp>
          <p:nvSpPr>
            <p:cNvPr name="Freeform 14" id="14"/>
            <p:cNvSpPr/>
            <p:nvPr/>
          </p:nvSpPr>
          <p:spPr>
            <a:xfrm flipH="false" flipV="false" rot="0">
              <a:off x="0" y="0"/>
              <a:ext cx="3302860" cy="314379"/>
            </a:xfrm>
            <a:custGeom>
              <a:avLst/>
              <a:gdLst/>
              <a:ahLst/>
              <a:cxnLst/>
              <a:rect r="r" b="b" t="t" l="l"/>
              <a:pathLst>
                <a:path h="314379" w="3302860">
                  <a:moveTo>
                    <a:pt x="3099660" y="0"/>
                  </a:moveTo>
                  <a:cubicBezTo>
                    <a:pt x="3211885" y="0"/>
                    <a:pt x="3302860" y="70376"/>
                    <a:pt x="3302860" y="157190"/>
                  </a:cubicBezTo>
                  <a:cubicBezTo>
                    <a:pt x="3302860" y="244003"/>
                    <a:pt x="3211885" y="314379"/>
                    <a:pt x="3099660"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5" id="15"/>
            <p:cNvSpPr txBox="true"/>
            <p:nvPr/>
          </p:nvSpPr>
          <p:spPr>
            <a:xfrm>
              <a:off x="0" y="-28575"/>
              <a:ext cx="3302860" cy="342954"/>
            </a:xfrm>
            <a:prstGeom prst="rect">
              <a:avLst/>
            </a:prstGeom>
          </p:spPr>
          <p:txBody>
            <a:bodyPr anchor="ctr" rtlCol="false" tIns="50800" lIns="50800" bIns="50800" rIns="50800"/>
            <a:lstStyle/>
            <a:p>
              <a:pPr algn="ctr">
                <a:lnSpc>
                  <a:spcPts val="2239"/>
                </a:lnSpc>
              </a:pPr>
              <a:r>
                <a:rPr lang="en-US" b="true" sz="1599" u="sng">
                  <a:solidFill>
                    <a:srgbClr val="FFFFFF"/>
                  </a:solidFill>
                  <a:latin typeface="TT Hoves Bold"/>
                  <a:ea typeface="TT Hoves Bold"/>
                  <a:cs typeface="TT Hoves Bold"/>
                  <a:sym typeface="TT Hoves Bold"/>
                  <a:hlinkClick r:id="rId6" action="ppaction://hlinksldjump"/>
                </a:rPr>
                <a:t>REMPLISSEZ LE QUESTIONNAIRE MAINTENANT</a:t>
              </a:r>
            </a:p>
          </p:txBody>
        </p:sp>
      </p:grpSp>
      <p:grpSp>
        <p:nvGrpSpPr>
          <p:cNvPr name="Group 16" id="16"/>
          <p:cNvGrpSpPr/>
          <p:nvPr/>
        </p:nvGrpSpPr>
        <p:grpSpPr>
          <a:xfrm rot="0">
            <a:off x="1701339" y="8483905"/>
            <a:ext cx="1107229" cy="597078"/>
            <a:chOff x="0" y="0"/>
            <a:chExt cx="604821" cy="326152"/>
          </a:xfrm>
        </p:grpSpPr>
        <p:sp>
          <p:nvSpPr>
            <p:cNvPr name="Freeform 17" id="17"/>
            <p:cNvSpPr/>
            <p:nvPr/>
          </p:nvSpPr>
          <p:spPr>
            <a:xfrm flipH="false" flipV="false" rot="0">
              <a:off x="0" y="0"/>
              <a:ext cx="604821" cy="326152"/>
            </a:xfrm>
            <a:custGeom>
              <a:avLst/>
              <a:gdLst/>
              <a:ahLst/>
              <a:cxnLst/>
              <a:rect r="r" b="b" t="t" l="l"/>
              <a:pathLst>
                <a:path h="326152" w="604821">
                  <a:moveTo>
                    <a:pt x="401621" y="0"/>
                  </a:moveTo>
                  <a:cubicBezTo>
                    <a:pt x="513845" y="0"/>
                    <a:pt x="604821" y="73012"/>
                    <a:pt x="604821" y="163076"/>
                  </a:cubicBezTo>
                  <a:cubicBezTo>
                    <a:pt x="604821" y="253140"/>
                    <a:pt x="513845" y="326152"/>
                    <a:pt x="401621" y="326152"/>
                  </a:cubicBezTo>
                  <a:lnTo>
                    <a:pt x="203200" y="326152"/>
                  </a:lnTo>
                  <a:cubicBezTo>
                    <a:pt x="90976" y="326152"/>
                    <a:pt x="0" y="253140"/>
                    <a:pt x="0" y="163076"/>
                  </a:cubicBezTo>
                  <a:cubicBezTo>
                    <a:pt x="0" y="73012"/>
                    <a:pt x="90976" y="0"/>
                    <a:pt x="203200" y="0"/>
                  </a:cubicBezTo>
                  <a:close/>
                </a:path>
              </a:pathLst>
            </a:custGeom>
            <a:solidFill>
              <a:srgbClr val="000000"/>
            </a:solidFill>
            <a:ln w="57150" cap="sq">
              <a:solidFill>
                <a:srgbClr val="B60001"/>
              </a:solidFill>
              <a:prstDash val="solid"/>
              <a:miter/>
            </a:ln>
          </p:spPr>
        </p:sp>
        <p:sp>
          <p:nvSpPr>
            <p:cNvPr name="TextBox 18" id="18"/>
            <p:cNvSpPr txBox="true"/>
            <p:nvPr/>
          </p:nvSpPr>
          <p:spPr>
            <a:xfrm>
              <a:off x="0" y="-28575"/>
              <a:ext cx="604821" cy="354727"/>
            </a:xfrm>
            <a:prstGeom prst="rect">
              <a:avLst/>
            </a:prstGeom>
          </p:spPr>
          <p:txBody>
            <a:bodyPr anchor="ctr" rtlCol="false" tIns="50800" lIns="50800" bIns="50800" rIns="50800"/>
            <a:lstStyle/>
            <a:p>
              <a:pPr algn="ctr">
                <a:lnSpc>
                  <a:spcPts val="2239"/>
                </a:lnSpc>
              </a:pPr>
            </a:p>
          </p:txBody>
        </p:sp>
      </p:grpSp>
      <p:sp>
        <p:nvSpPr>
          <p:cNvPr name="Freeform 19" id="19"/>
          <p:cNvSpPr/>
          <p:nvPr/>
        </p:nvSpPr>
        <p:spPr>
          <a:xfrm flipH="false" flipV="false" rot="0">
            <a:off x="2038202" y="8638440"/>
            <a:ext cx="422412" cy="288008"/>
          </a:xfrm>
          <a:custGeom>
            <a:avLst/>
            <a:gdLst/>
            <a:ahLst/>
            <a:cxnLst/>
            <a:rect r="r" b="b" t="t" l="l"/>
            <a:pathLst>
              <a:path h="288008" w="422412">
                <a:moveTo>
                  <a:pt x="0" y="0"/>
                </a:moveTo>
                <a:lnTo>
                  <a:pt x="422411" y="0"/>
                </a:lnTo>
                <a:lnTo>
                  <a:pt x="422411" y="288008"/>
                </a:lnTo>
                <a:lnTo>
                  <a:pt x="0" y="288008"/>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a:ln cap="sq">
            <a:noFill/>
            <a:prstDash val="solid"/>
            <a:miter/>
          </a:ln>
        </p:spPr>
      </p:sp>
      <p:sp>
        <p:nvSpPr>
          <p:cNvPr name="Freeform 20" id="20"/>
          <p:cNvSpPr/>
          <p:nvPr/>
        </p:nvSpPr>
        <p:spPr>
          <a:xfrm flipH="false" flipV="false" rot="0">
            <a:off x="13313172" y="6574845"/>
            <a:ext cx="4966725" cy="2807280"/>
          </a:xfrm>
          <a:custGeom>
            <a:avLst/>
            <a:gdLst/>
            <a:ahLst/>
            <a:cxnLst/>
            <a:rect r="r" b="b" t="t" l="l"/>
            <a:pathLst>
              <a:path h="2807280" w="4966725">
                <a:moveTo>
                  <a:pt x="0" y="0"/>
                </a:moveTo>
                <a:lnTo>
                  <a:pt x="4966726" y="0"/>
                </a:lnTo>
                <a:lnTo>
                  <a:pt x="4966726" y="2807280"/>
                </a:lnTo>
                <a:lnTo>
                  <a:pt x="0" y="2807280"/>
                </a:lnTo>
                <a:lnTo>
                  <a:pt x="0" y="0"/>
                </a:lnTo>
                <a:close/>
              </a:path>
            </a:pathLst>
          </a:custGeom>
          <a:blipFill>
            <a:blip r:embed="rId9"/>
            <a:stretch>
              <a:fillRect l="0" t="0" r="0" b="0"/>
            </a:stretch>
          </a:blipFill>
        </p:spPr>
      </p:sp>
      <p:sp>
        <p:nvSpPr>
          <p:cNvPr name="TextBox 21" id="21"/>
          <p:cNvSpPr txBox="true"/>
          <p:nvPr/>
        </p:nvSpPr>
        <p:spPr>
          <a:xfrm rot="0">
            <a:off x="1670978" y="5094934"/>
            <a:ext cx="15193695" cy="3168650"/>
          </a:xfrm>
          <a:prstGeom prst="rect">
            <a:avLst/>
          </a:prstGeom>
        </p:spPr>
        <p:txBody>
          <a:bodyPr anchor="t" rtlCol="false" tIns="0" lIns="0" bIns="0" rIns="0">
            <a:spAutoFit/>
          </a:bodyPr>
          <a:lstStyle/>
          <a:p>
            <a:pPr algn="ctr">
              <a:lnSpc>
                <a:spcPts val="2800"/>
              </a:lnSpc>
            </a:pPr>
            <a:r>
              <a:rPr lang="en-US" sz="2000">
                <a:solidFill>
                  <a:srgbClr val="FEFEFE"/>
                </a:solidFill>
                <a:latin typeface="TT Hoves"/>
                <a:ea typeface="TT Hoves"/>
                <a:cs typeface="TT Hoves"/>
                <a:sym typeface="TT Hoves"/>
              </a:rPr>
              <a:t>Votre peau et le soleil, c’est une histoire unique. Savez vous comment votre peau réagit réellement au soleil? Que vous soyez un(e) adepte du bronzage ou simplement curieux(se) de mieux comprendre votre phototype. Ce petit questionnaire est fait pour vous.</a:t>
            </a:r>
          </a:p>
          <a:p>
            <a:pPr algn="ctr">
              <a:lnSpc>
                <a:spcPts val="2800"/>
              </a:lnSpc>
            </a:pPr>
          </a:p>
          <a:p>
            <a:pPr algn="ctr">
              <a:lnSpc>
                <a:spcPts val="2800"/>
              </a:lnSpc>
            </a:pPr>
            <a:r>
              <a:rPr lang="en-US" sz="2000">
                <a:solidFill>
                  <a:srgbClr val="FEFEFE"/>
                </a:solidFill>
                <a:latin typeface="TT Hoves"/>
                <a:ea typeface="TT Hoves"/>
                <a:cs typeface="TT Hoves"/>
                <a:sym typeface="TT Hoves"/>
              </a:rPr>
              <a:t>✨ Découvrez votre type de peau. </a:t>
            </a:r>
          </a:p>
          <a:p>
            <a:pPr algn="ctr">
              <a:lnSpc>
                <a:spcPts val="2800"/>
              </a:lnSpc>
            </a:pPr>
            <a:r>
              <a:rPr lang="en-US" sz="2000">
                <a:solidFill>
                  <a:srgbClr val="FEFEFE"/>
                </a:solidFill>
                <a:latin typeface="TT Hoves"/>
                <a:ea typeface="TT Hoves"/>
                <a:cs typeface="TT Hoves"/>
                <a:sym typeface="TT Hoves"/>
              </a:rPr>
              <a:t>✨ Apprenez à optimiser votre bronzage tout en protégeant votre peau. </a:t>
            </a:r>
          </a:p>
          <a:p>
            <a:pPr algn="ctr">
              <a:lnSpc>
                <a:spcPts val="2800"/>
              </a:lnSpc>
            </a:pPr>
            <a:r>
              <a:rPr lang="en-US" sz="2000">
                <a:solidFill>
                  <a:srgbClr val="FEFEFE"/>
                </a:solidFill>
                <a:latin typeface="TT Hoves"/>
                <a:ea typeface="TT Hoves"/>
                <a:cs typeface="TT Hoves"/>
                <a:sym typeface="TT Hoves"/>
              </a:rPr>
              <a:t>✨ Repartez avec des conseils personnalisés pour un teint éclatant et en santé.</a:t>
            </a:r>
          </a:p>
          <a:p>
            <a:pPr algn="ctr">
              <a:lnSpc>
                <a:spcPts val="2800"/>
              </a:lnSpc>
            </a:pPr>
          </a:p>
          <a:p>
            <a:pPr algn="ctr">
              <a:lnSpc>
                <a:spcPts val="2800"/>
              </a:lnSpc>
            </a:pPr>
            <a:r>
              <a:rPr lang="en-US" sz="2000">
                <a:solidFill>
                  <a:srgbClr val="FEFEFE"/>
                </a:solidFill>
                <a:latin typeface="TT Hoves"/>
                <a:ea typeface="TT Hoves"/>
                <a:cs typeface="TT Hoves"/>
                <a:sym typeface="TT Hoves"/>
              </a:rPr>
              <a:t>En quelques questions simples, vous saurez tout sur votre relation avec le soleil. </a:t>
            </a:r>
          </a:p>
          <a:p>
            <a:pPr algn="ctr">
              <a:lnSpc>
                <a:spcPts val="2800"/>
              </a:lnSpc>
              <a:spcBef>
                <a:spcPct val="0"/>
              </a:spcBef>
            </a:pPr>
            <a:r>
              <a:rPr lang="en-US" sz="2000">
                <a:solidFill>
                  <a:srgbClr val="FEFEFE"/>
                </a:solidFill>
                <a:latin typeface="TT Hoves"/>
                <a:ea typeface="TT Hoves"/>
                <a:cs typeface="TT Hoves"/>
                <a:sym typeface="TT Hoves"/>
              </a:rPr>
              <a:t>Alors, prêt(e) à briller en toute sécurité? 🌴 Cliquez ci-dessous pour commencer le quiz!</a:t>
            </a:r>
          </a:p>
        </p:txBody>
      </p:sp>
      <p:sp>
        <p:nvSpPr>
          <p:cNvPr name="TextBox 22" id="22"/>
          <p:cNvSpPr txBox="true"/>
          <p:nvPr/>
        </p:nvSpPr>
        <p:spPr>
          <a:xfrm rot="0">
            <a:off x="1701339" y="4399484"/>
            <a:ext cx="15132973" cy="622935"/>
          </a:xfrm>
          <a:prstGeom prst="rect">
            <a:avLst/>
          </a:prstGeom>
        </p:spPr>
        <p:txBody>
          <a:bodyPr anchor="t" rtlCol="false" tIns="0" lIns="0" bIns="0" rIns="0">
            <a:spAutoFit/>
          </a:bodyPr>
          <a:lstStyle/>
          <a:p>
            <a:pPr algn="ctr">
              <a:lnSpc>
                <a:spcPts val="5040"/>
              </a:lnSpc>
            </a:pPr>
            <a:r>
              <a:rPr lang="en-US" b="true" sz="3600">
                <a:solidFill>
                  <a:srgbClr val="B60001"/>
                </a:solidFill>
                <a:latin typeface="Passion One Bold"/>
                <a:ea typeface="Passion One Bold"/>
                <a:cs typeface="Passion One Bold"/>
                <a:sym typeface="Passion One Bold"/>
              </a:rPr>
              <a:t>QUEL EST VOTRE TYPE DE PEAU? PRÉPAREZ-VOUS POUR UN BRONZAGE PARFAIT!</a:t>
            </a:r>
          </a:p>
        </p:txBody>
      </p:sp>
      <p:sp>
        <p:nvSpPr>
          <p:cNvPr name="TextBox 23" id="23"/>
          <p:cNvSpPr txBox="true"/>
          <p:nvPr/>
        </p:nvSpPr>
        <p:spPr>
          <a:xfrm rot="0">
            <a:off x="4596353" y="3034688"/>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24" id="24"/>
          <p:cNvSpPr txBox="true"/>
          <p:nvPr/>
        </p:nvSpPr>
        <p:spPr>
          <a:xfrm rot="0">
            <a:off x="12456959" y="9420225"/>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Tree>
  </p:cSld>
  <p:clrMapOvr>
    <a:masterClrMapping/>
  </p:clrMapOvr>
  <p:transition spd="slow">
    <p:cover dir="l"/>
  </p:transition>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grpSp>
        <p:nvGrpSpPr>
          <p:cNvPr name="Group 3" id="3"/>
          <p:cNvGrpSpPr/>
          <p:nvPr/>
        </p:nvGrpSpPr>
        <p:grpSpPr>
          <a:xfrm rot="0">
            <a:off x="1220663" y="3512300"/>
            <a:ext cx="16044250" cy="5442923"/>
            <a:chOff x="0" y="0"/>
            <a:chExt cx="3802269" cy="1289899"/>
          </a:xfrm>
        </p:grpSpPr>
        <p:sp>
          <p:nvSpPr>
            <p:cNvPr name="Freeform 4" id="4"/>
            <p:cNvSpPr/>
            <p:nvPr/>
          </p:nvSpPr>
          <p:spPr>
            <a:xfrm flipH="false" flipV="false" rot="0">
              <a:off x="0" y="0"/>
              <a:ext cx="3802269" cy="1289899"/>
            </a:xfrm>
            <a:custGeom>
              <a:avLst/>
              <a:gdLst/>
              <a:ahLst/>
              <a:cxnLst/>
              <a:rect r="r" b="b" t="t" l="l"/>
              <a:pathLst>
                <a:path h="1289899" w="3802269">
                  <a:moveTo>
                    <a:pt x="24609" y="0"/>
                  </a:moveTo>
                  <a:lnTo>
                    <a:pt x="3777660" y="0"/>
                  </a:lnTo>
                  <a:cubicBezTo>
                    <a:pt x="3791252" y="0"/>
                    <a:pt x="3802269" y="11018"/>
                    <a:pt x="3802269" y="24609"/>
                  </a:cubicBezTo>
                  <a:lnTo>
                    <a:pt x="3802269" y="1265289"/>
                  </a:lnTo>
                  <a:cubicBezTo>
                    <a:pt x="3802269" y="1278881"/>
                    <a:pt x="3791252" y="1289899"/>
                    <a:pt x="3777660" y="1289899"/>
                  </a:cubicBezTo>
                  <a:lnTo>
                    <a:pt x="24609" y="1289899"/>
                  </a:lnTo>
                  <a:cubicBezTo>
                    <a:pt x="11018" y="1289899"/>
                    <a:pt x="0" y="1278881"/>
                    <a:pt x="0" y="1265289"/>
                  </a:cubicBezTo>
                  <a:lnTo>
                    <a:pt x="0" y="24609"/>
                  </a:lnTo>
                  <a:cubicBezTo>
                    <a:pt x="0" y="11018"/>
                    <a:pt x="11018" y="0"/>
                    <a:pt x="24609" y="0"/>
                  </a:cubicBezTo>
                  <a:close/>
                </a:path>
              </a:pathLst>
            </a:custGeom>
            <a:solidFill>
              <a:srgbClr val="000000">
                <a:alpha val="74902"/>
              </a:srgbClr>
            </a:solidFill>
            <a:ln w="114300" cap="rnd">
              <a:solidFill>
                <a:srgbClr val="B60001">
                  <a:alpha val="74902"/>
                </a:srgbClr>
              </a:solidFill>
              <a:prstDash val="solid"/>
              <a:round/>
            </a:ln>
          </p:spPr>
        </p:sp>
        <p:sp>
          <p:nvSpPr>
            <p:cNvPr name="TextBox 5" id="5"/>
            <p:cNvSpPr txBox="true"/>
            <p:nvPr/>
          </p:nvSpPr>
          <p:spPr>
            <a:xfrm>
              <a:off x="0" y="-38100"/>
              <a:ext cx="3802269" cy="1327999"/>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2051145" y="4721510"/>
            <a:ext cx="2325533" cy="2325533"/>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3"/>
              <a:stretch>
                <a:fillRect l="-51739" t="-18154" r="-355929" b="-167408"/>
              </a:stretch>
            </a:blipFill>
            <a:ln w="85725" cap="sq">
              <a:solidFill>
                <a:srgbClr val="B60001"/>
              </a:solidFill>
              <a:prstDash val="solid"/>
              <a:miter/>
            </a:ln>
          </p:spPr>
        </p:sp>
      </p:grpSp>
      <p:grpSp>
        <p:nvGrpSpPr>
          <p:cNvPr name="Group 8" id="8"/>
          <p:cNvGrpSpPr/>
          <p:nvPr/>
        </p:nvGrpSpPr>
        <p:grpSpPr>
          <a:xfrm rot="0">
            <a:off x="2071899" y="7216227"/>
            <a:ext cx="2284027" cy="711584"/>
            <a:chOff x="0" y="0"/>
            <a:chExt cx="1304453" cy="406400"/>
          </a:xfrm>
        </p:grpSpPr>
        <p:sp>
          <p:nvSpPr>
            <p:cNvPr name="Freeform 9" id="9"/>
            <p:cNvSpPr/>
            <p:nvPr/>
          </p:nvSpPr>
          <p:spPr>
            <a:xfrm flipH="false" flipV="false" rot="0">
              <a:off x="0" y="0"/>
              <a:ext cx="1304453" cy="406400"/>
            </a:xfrm>
            <a:custGeom>
              <a:avLst/>
              <a:gdLst/>
              <a:ahLst/>
              <a:cxnLst/>
              <a:rect r="r" b="b" t="t" l="l"/>
              <a:pathLst>
                <a:path h="406400" w="1304453">
                  <a:moveTo>
                    <a:pt x="1101253" y="0"/>
                  </a:moveTo>
                  <a:cubicBezTo>
                    <a:pt x="1213477" y="0"/>
                    <a:pt x="1304453" y="90976"/>
                    <a:pt x="1304453" y="203200"/>
                  </a:cubicBezTo>
                  <a:cubicBezTo>
                    <a:pt x="1304453" y="315424"/>
                    <a:pt x="1213477" y="406400"/>
                    <a:pt x="1101253" y="406400"/>
                  </a:cubicBezTo>
                  <a:lnTo>
                    <a:pt x="203200" y="406400"/>
                  </a:lnTo>
                  <a:cubicBezTo>
                    <a:pt x="90976" y="406400"/>
                    <a:pt x="0" y="315424"/>
                    <a:pt x="0" y="203200"/>
                  </a:cubicBezTo>
                  <a:cubicBezTo>
                    <a:pt x="0" y="90976"/>
                    <a:pt x="90976" y="0"/>
                    <a:pt x="203200" y="0"/>
                  </a:cubicBezTo>
                  <a:close/>
                </a:path>
              </a:pathLst>
            </a:custGeom>
            <a:solidFill>
              <a:srgbClr val="000000"/>
            </a:solidFill>
            <a:ln w="57150" cap="sq">
              <a:solidFill>
                <a:srgbClr val="B60001"/>
              </a:solidFill>
              <a:prstDash val="solid"/>
              <a:miter/>
            </a:ln>
          </p:spPr>
        </p:sp>
        <p:sp>
          <p:nvSpPr>
            <p:cNvPr name="TextBox 10" id="10"/>
            <p:cNvSpPr txBox="true"/>
            <p:nvPr/>
          </p:nvSpPr>
          <p:spPr>
            <a:xfrm>
              <a:off x="0" y="-47625"/>
              <a:ext cx="1304453" cy="454025"/>
            </a:xfrm>
            <a:prstGeom prst="rect">
              <a:avLst/>
            </a:prstGeom>
          </p:spPr>
          <p:txBody>
            <a:bodyPr anchor="ctr" rtlCol="false" tIns="50800" lIns="50800" bIns="50800" rIns="50800"/>
            <a:lstStyle/>
            <a:p>
              <a:pPr algn="ctr">
                <a:lnSpc>
                  <a:spcPts val="3359"/>
                </a:lnSpc>
              </a:pPr>
              <a:r>
                <a:rPr lang="en-US" sz="2399">
                  <a:solidFill>
                    <a:srgbClr val="FFFFFF"/>
                  </a:solidFill>
                  <a:latin typeface="Passion One"/>
                  <a:ea typeface="Passion One"/>
                  <a:cs typeface="Passion One"/>
                  <a:sym typeface="Passion One"/>
                </a:rPr>
                <a:t>PHOTOTYPE 1</a:t>
              </a:r>
            </a:p>
          </p:txBody>
        </p:sp>
      </p:grpSp>
      <p:sp>
        <p:nvSpPr>
          <p:cNvPr name="Freeform 11" id="11"/>
          <p:cNvSpPr/>
          <p:nvPr/>
        </p:nvSpPr>
        <p:spPr>
          <a:xfrm flipH="false" flipV="false" rot="0">
            <a:off x="1724695" y="4696409"/>
            <a:ext cx="977984" cy="977984"/>
          </a:xfrm>
          <a:custGeom>
            <a:avLst/>
            <a:gdLst/>
            <a:ahLst/>
            <a:cxnLst/>
            <a:rect r="r" b="b" t="t" l="l"/>
            <a:pathLst>
              <a:path h="977984" w="977984">
                <a:moveTo>
                  <a:pt x="0" y="0"/>
                </a:moveTo>
                <a:lnTo>
                  <a:pt x="977984" y="0"/>
                </a:lnTo>
                <a:lnTo>
                  <a:pt x="977984" y="977984"/>
                </a:lnTo>
                <a:lnTo>
                  <a:pt x="0" y="977984"/>
                </a:lnTo>
                <a:lnTo>
                  <a:pt x="0" y="0"/>
                </a:lnTo>
                <a:close/>
              </a:path>
            </a:pathLst>
          </a:custGeom>
          <a:blipFill>
            <a:blip r:embed="rId4"/>
            <a:stretch>
              <a:fillRect l="0" t="0" r="0" b="0"/>
            </a:stretch>
          </a:blipFill>
        </p:spPr>
      </p:sp>
      <p:grpSp>
        <p:nvGrpSpPr>
          <p:cNvPr name="Group 12" id="12"/>
          <p:cNvGrpSpPr/>
          <p:nvPr/>
        </p:nvGrpSpPr>
        <p:grpSpPr>
          <a:xfrm rot="0">
            <a:off x="4484200" y="4721510"/>
            <a:ext cx="2325533" cy="2325533"/>
            <a:chOff x="0" y="0"/>
            <a:chExt cx="812800" cy="812800"/>
          </a:xfrm>
        </p:grpSpPr>
        <p:sp>
          <p:nvSpPr>
            <p:cNvPr name="Freeform 13" id="1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3"/>
              <a:stretch>
                <a:fillRect l="-211243" t="-19166" r="-204390" b="-170878"/>
              </a:stretch>
            </a:blipFill>
            <a:ln w="85725" cap="sq">
              <a:solidFill>
                <a:srgbClr val="B60001"/>
              </a:solidFill>
              <a:prstDash val="solid"/>
              <a:miter/>
            </a:ln>
          </p:spPr>
        </p:sp>
      </p:grpSp>
      <p:grpSp>
        <p:nvGrpSpPr>
          <p:cNvPr name="Group 14" id="14"/>
          <p:cNvGrpSpPr/>
          <p:nvPr/>
        </p:nvGrpSpPr>
        <p:grpSpPr>
          <a:xfrm rot="0">
            <a:off x="4504953" y="7216227"/>
            <a:ext cx="2284027" cy="711584"/>
            <a:chOff x="0" y="0"/>
            <a:chExt cx="1304453" cy="406400"/>
          </a:xfrm>
        </p:grpSpPr>
        <p:sp>
          <p:nvSpPr>
            <p:cNvPr name="Freeform 15" id="15"/>
            <p:cNvSpPr/>
            <p:nvPr/>
          </p:nvSpPr>
          <p:spPr>
            <a:xfrm flipH="false" flipV="false" rot="0">
              <a:off x="0" y="0"/>
              <a:ext cx="1304453" cy="406400"/>
            </a:xfrm>
            <a:custGeom>
              <a:avLst/>
              <a:gdLst/>
              <a:ahLst/>
              <a:cxnLst/>
              <a:rect r="r" b="b" t="t" l="l"/>
              <a:pathLst>
                <a:path h="406400" w="1304453">
                  <a:moveTo>
                    <a:pt x="1101253" y="0"/>
                  </a:moveTo>
                  <a:cubicBezTo>
                    <a:pt x="1213477" y="0"/>
                    <a:pt x="1304453" y="90976"/>
                    <a:pt x="1304453" y="203200"/>
                  </a:cubicBezTo>
                  <a:cubicBezTo>
                    <a:pt x="1304453" y="315424"/>
                    <a:pt x="1213477" y="406400"/>
                    <a:pt x="1101253" y="406400"/>
                  </a:cubicBezTo>
                  <a:lnTo>
                    <a:pt x="203200" y="406400"/>
                  </a:lnTo>
                  <a:cubicBezTo>
                    <a:pt x="90976" y="406400"/>
                    <a:pt x="0" y="315424"/>
                    <a:pt x="0" y="203200"/>
                  </a:cubicBezTo>
                  <a:cubicBezTo>
                    <a:pt x="0" y="909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1304453" cy="454025"/>
            </a:xfrm>
            <a:prstGeom prst="rect">
              <a:avLst/>
            </a:prstGeom>
          </p:spPr>
          <p:txBody>
            <a:bodyPr anchor="ctr" rtlCol="false" tIns="50800" lIns="50800" bIns="50800" rIns="50800"/>
            <a:lstStyle/>
            <a:p>
              <a:pPr algn="ctr">
                <a:lnSpc>
                  <a:spcPts val="3359"/>
                </a:lnSpc>
              </a:pPr>
              <a:r>
                <a:rPr lang="en-US" sz="2399">
                  <a:solidFill>
                    <a:srgbClr val="FFFFFF"/>
                  </a:solidFill>
                  <a:latin typeface="Passion One"/>
                  <a:ea typeface="Passion One"/>
                  <a:cs typeface="Passion One"/>
                  <a:sym typeface="Passion One"/>
                </a:rPr>
                <a:t>PHOTOTYPE 2</a:t>
              </a:r>
            </a:p>
          </p:txBody>
        </p:sp>
      </p:grpSp>
      <p:grpSp>
        <p:nvGrpSpPr>
          <p:cNvPr name="Group 17" id="17"/>
          <p:cNvGrpSpPr/>
          <p:nvPr/>
        </p:nvGrpSpPr>
        <p:grpSpPr>
          <a:xfrm rot="0">
            <a:off x="6917255" y="4721510"/>
            <a:ext cx="2325533" cy="2325533"/>
            <a:chOff x="0" y="0"/>
            <a:chExt cx="812800" cy="812800"/>
          </a:xfrm>
        </p:grpSpPr>
        <p:sp>
          <p:nvSpPr>
            <p:cNvPr name="Freeform 18" id="1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3"/>
              <a:stretch>
                <a:fillRect l="-366369" t="-21502" r="-61457" b="-175400"/>
              </a:stretch>
            </a:blipFill>
            <a:ln w="85725" cap="sq">
              <a:solidFill>
                <a:srgbClr val="B60001"/>
              </a:solidFill>
              <a:prstDash val="solid"/>
              <a:miter/>
            </a:ln>
          </p:spPr>
        </p:sp>
      </p:grpSp>
      <p:grpSp>
        <p:nvGrpSpPr>
          <p:cNvPr name="Group 19" id="19"/>
          <p:cNvGrpSpPr/>
          <p:nvPr/>
        </p:nvGrpSpPr>
        <p:grpSpPr>
          <a:xfrm rot="0">
            <a:off x="6938008" y="7216227"/>
            <a:ext cx="2284027" cy="711584"/>
            <a:chOff x="0" y="0"/>
            <a:chExt cx="1304453" cy="406400"/>
          </a:xfrm>
        </p:grpSpPr>
        <p:sp>
          <p:nvSpPr>
            <p:cNvPr name="Freeform 20" id="20"/>
            <p:cNvSpPr/>
            <p:nvPr/>
          </p:nvSpPr>
          <p:spPr>
            <a:xfrm flipH="false" flipV="false" rot="0">
              <a:off x="0" y="0"/>
              <a:ext cx="1304453" cy="406400"/>
            </a:xfrm>
            <a:custGeom>
              <a:avLst/>
              <a:gdLst/>
              <a:ahLst/>
              <a:cxnLst/>
              <a:rect r="r" b="b" t="t" l="l"/>
              <a:pathLst>
                <a:path h="406400" w="1304453">
                  <a:moveTo>
                    <a:pt x="1101253" y="0"/>
                  </a:moveTo>
                  <a:cubicBezTo>
                    <a:pt x="1213477" y="0"/>
                    <a:pt x="1304453" y="90976"/>
                    <a:pt x="1304453" y="203200"/>
                  </a:cubicBezTo>
                  <a:cubicBezTo>
                    <a:pt x="1304453" y="315424"/>
                    <a:pt x="1213477" y="406400"/>
                    <a:pt x="1101253" y="406400"/>
                  </a:cubicBezTo>
                  <a:lnTo>
                    <a:pt x="203200" y="406400"/>
                  </a:lnTo>
                  <a:cubicBezTo>
                    <a:pt x="90976" y="406400"/>
                    <a:pt x="0" y="315424"/>
                    <a:pt x="0" y="203200"/>
                  </a:cubicBezTo>
                  <a:cubicBezTo>
                    <a:pt x="0" y="90976"/>
                    <a:pt x="90976" y="0"/>
                    <a:pt x="203200" y="0"/>
                  </a:cubicBezTo>
                  <a:close/>
                </a:path>
              </a:pathLst>
            </a:custGeom>
            <a:solidFill>
              <a:srgbClr val="000000"/>
            </a:solidFill>
            <a:ln w="57150" cap="sq">
              <a:solidFill>
                <a:srgbClr val="B60001"/>
              </a:solidFill>
              <a:prstDash val="solid"/>
              <a:miter/>
            </a:ln>
          </p:spPr>
        </p:sp>
        <p:sp>
          <p:nvSpPr>
            <p:cNvPr name="TextBox 21" id="21"/>
            <p:cNvSpPr txBox="true"/>
            <p:nvPr/>
          </p:nvSpPr>
          <p:spPr>
            <a:xfrm>
              <a:off x="0" y="-47625"/>
              <a:ext cx="1304453" cy="454025"/>
            </a:xfrm>
            <a:prstGeom prst="rect">
              <a:avLst/>
            </a:prstGeom>
          </p:spPr>
          <p:txBody>
            <a:bodyPr anchor="ctr" rtlCol="false" tIns="50800" lIns="50800" bIns="50800" rIns="50800"/>
            <a:lstStyle/>
            <a:p>
              <a:pPr algn="ctr">
                <a:lnSpc>
                  <a:spcPts val="3359"/>
                </a:lnSpc>
              </a:pPr>
              <a:r>
                <a:rPr lang="en-US" sz="2399">
                  <a:solidFill>
                    <a:srgbClr val="FFFFFF"/>
                  </a:solidFill>
                  <a:latin typeface="Passion One"/>
                  <a:ea typeface="Passion One"/>
                  <a:cs typeface="Passion One"/>
                  <a:sym typeface="Passion One"/>
                </a:rPr>
                <a:t>PHOTOTYPE 3</a:t>
              </a:r>
            </a:p>
          </p:txBody>
        </p:sp>
      </p:grpSp>
      <p:grpSp>
        <p:nvGrpSpPr>
          <p:cNvPr name="Group 22" id="22"/>
          <p:cNvGrpSpPr/>
          <p:nvPr/>
        </p:nvGrpSpPr>
        <p:grpSpPr>
          <a:xfrm rot="0">
            <a:off x="9350310" y="4721510"/>
            <a:ext cx="2325533" cy="2325533"/>
            <a:chOff x="0" y="0"/>
            <a:chExt cx="812800" cy="812800"/>
          </a:xfrm>
        </p:grpSpPr>
        <p:sp>
          <p:nvSpPr>
            <p:cNvPr name="Freeform 23" id="2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3"/>
              <a:stretch>
                <a:fillRect l="-55804" t="-153680" r="-361911" b="-37534"/>
              </a:stretch>
            </a:blipFill>
            <a:ln w="85725" cap="sq">
              <a:solidFill>
                <a:srgbClr val="B60001"/>
              </a:solidFill>
              <a:prstDash val="solid"/>
              <a:miter/>
            </a:ln>
          </p:spPr>
        </p:sp>
      </p:grpSp>
      <p:grpSp>
        <p:nvGrpSpPr>
          <p:cNvPr name="Group 24" id="24"/>
          <p:cNvGrpSpPr/>
          <p:nvPr/>
        </p:nvGrpSpPr>
        <p:grpSpPr>
          <a:xfrm rot="0">
            <a:off x="9371063" y="7216227"/>
            <a:ext cx="2284027" cy="711584"/>
            <a:chOff x="0" y="0"/>
            <a:chExt cx="1304453" cy="406400"/>
          </a:xfrm>
        </p:grpSpPr>
        <p:sp>
          <p:nvSpPr>
            <p:cNvPr name="Freeform 25" id="25"/>
            <p:cNvSpPr/>
            <p:nvPr/>
          </p:nvSpPr>
          <p:spPr>
            <a:xfrm flipH="false" flipV="false" rot="0">
              <a:off x="0" y="0"/>
              <a:ext cx="1304453" cy="406400"/>
            </a:xfrm>
            <a:custGeom>
              <a:avLst/>
              <a:gdLst/>
              <a:ahLst/>
              <a:cxnLst/>
              <a:rect r="r" b="b" t="t" l="l"/>
              <a:pathLst>
                <a:path h="406400" w="1304453">
                  <a:moveTo>
                    <a:pt x="1101253" y="0"/>
                  </a:moveTo>
                  <a:cubicBezTo>
                    <a:pt x="1213477" y="0"/>
                    <a:pt x="1304453" y="90976"/>
                    <a:pt x="1304453" y="203200"/>
                  </a:cubicBezTo>
                  <a:cubicBezTo>
                    <a:pt x="1304453" y="315424"/>
                    <a:pt x="1213477" y="406400"/>
                    <a:pt x="1101253" y="406400"/>
                  </a:cubicBezTo>
                  <a:lnTo>
                    <a:pt x="203200" y="406400"/>
                  </a:lnTo>
                  <a:cubicBezTo>
                    <a:pt x="90976" y="406400"/>
                    <a:pt x="0" y="315424"/>
                    <a:pt x="0" y="203200"/>
                  </a:cubicBezTo>
                  <a:cubicBezTo>
                    <a:pt x="0" y="90976"/>
                    <a:pt x="90976" y="0"/>
                    <a:pt x="203200" y="0"/>
                  </a:cubicBezTo>
                  <a:close/>
                </a:path>
              </a:pathLst>
            </a:custGeom>
            <a:solidFill>
              <a:srgbClr val="000000"/>
            </a:solidFill>
            <a:ln w="57150" cap="sq">
              <a:solidFill>
                <a:srgbClr val="B60001"/>
              </a:solidFill>
              <a:prstDash val="solid"/>
              <a:miter/>
            </a:ln>
          </p:spPr>
        </p:sp>
        <p:sp>
          <p:nvSpPr>
            <p:cNvPr name="TextBox 26" id="26"/>
            <p:cNvSpPr txBox="true"/>
            <p:nvPr/>
          </p:nvSpPr>
          <p:spPr>
            <a:xfrm>
              <a:off x="0" y="-47625"/>
              <a:ext cx="1304453" cy="454025"/>
            </a:xfrm>
            <a:prstGeom prst="rect">
              <a:avLst/>
            </a:prstGeom>
          </p:spPr>
          <p:txBody>
            <a:bodyPr anchor="ctr" rtlCol="false" tIns="50800" lIns="50800" bIns="50800" rIns="50800"/>
            <a:lstStyle/>
            <a:p>
              <a:pPr algn="ctr">
                <a:lnSpc>
                  <a:spcPts val="3359"/>
                </a:lnSpc>
              </a:pPr>
              <a:r>
                <a:rPr lang="en-US" sz="2399">
                  <a:solidFill>
                    <a:srgbClr val="FFFFFF"/>
                  </a:solidFill>
                  <a:latin typeface="Passion One"/>
                  <a:ea typeface="Passion One"/>
                  <a:cs typeface="Passion One"/>
                  <a:sym typeface="Passion One"/>
                </a:rPr>
                <a:t>PHOTOTYPE 4</a:t>
              </a:r>
            </a:p>
          </p:txBody>
        </p:sp>
      </p:grpSp>
      <p:grpSp>
        <p:nvGrpSpPr>
          <p:cNvPr name="Group 27" id="27"/>
          <p:cNvGrpSpPr/>
          <p:nvPr/>
        </p:nvGrpSpPr>
        <p:grpSpPr>
          <a:xfrm rot="0">
            <a:off x="11783365" y="4721510"/>
            <a:ext cx="2325533" cy="2325533"/>
            <a:chOff x="0" y="0"/>
            <a:chExt cx="812800" cy="812800"/>
          </a:xfrm>
        </p:grpSpPr>
        <p:sp>
          <p:nvSpPr>
            <p:cNvPr name="Freeform 28" id="2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3"/>
              <a:stretch>
                <a:fillRect l="-211033" t="-153688" r="-208407" b="-38496"/>
              </a:stretch>
            </a:blipFill>
            <a:ln w="85725" cap="sq">
              <a:solidFill>
                <a:srgbClr val="B60001"/>
              </a:solidFill>
              <a:prstDash val="solid"/>
              <a:miter/>
            </a:ln>
          </p:spPr>
        </p:sp>
      </p:grpSp>
      <p:grpSp>
        <p:nvGrpSpPr>
          <p:cNvPr name="Group 29" id="29"/>
          <p:cNvGrpSpPr/>
          <p:nvPr/>
        </p:nvGrpSpPr>
        <p:grpSpPr>
          <a:xfrm rot="0">
            <a:off x="11804118" y="7216227"/>
            <a:ext cx="2284027" cy="711584"/>
            <a:chOff x="0" y="0"/>
            <a:chExt cx="1304453" cy="406400"/>
          </a:xfrm>
        </p:grpSpPr>
        <p:sp>
          <p:nvSpPr>
            <p:cNvPr name="Freeform 30" id="30"/>
            <p:cNvSpPr/>
            <p:nvPr/>
          </p:nvSpPr>
          <p:spPr>
            <a:xfrm flipH="false" flipV="false" rot="0">
              <a:off x="0" y="0"/>
              <a:ext cx="1304453" cy="406400"/>
            </a:xfrm>
            <a:custGeom>
              <a:avLst/>
              <a:gdLst/>
              <a:ahLst/>
              <a:cxnLst/>
              <a:rect r="r" b="b" t="t" l="l"/>
              <a:pathLst>
                <a:path h="406400" w="1304453">
                  <a:moveTo>
                    <a:pt x="1101253" y="0"/>
                  </a:moveTo>
                  <a:cubicBezTo>
                    <a:pt x="1213477" y="0"/>
                    <a:pt x="1304453" y="90976"/>
                    <a:pt x="1304453" y="203200"/>
                  </a:cubicBezTo>
                  <a:cubicBezTo>
                    <a:pt x="1304453" y="315424"/>
                    <a:pt x="1213477" y="406400"/>
                    <a:pt x="1101253" y="406400"/>
                  </a:cubicBezTo>
                  <a:lnTo>
                    <a:pt x="203200" y="406400"/>
                  </a:lnTo>
                  <a:cubicBezTo>
                    <a:pt x="90976" y="406400"/>
                    <a:pt x="0" y="315424"/>
                    <a:pt x="0" y="203200"/>
                  </a:cubicBezTo>
                  <a:cubicBezTo>
                    <a:pt x="0" y="90976"/>
                    <a:pt x="90976" y="0"/>
                    <a:pt x="203200" y="0"/>
                  </a:cubicBezTo>
                  <a:close/>
                </a:path>
              </a:pathLst>
            </a:custGeom>
            <a:solidFill>
              <a:srgbClr val="000000"/>
            </a:solidFill>
            <a:ln w="57150" cap="sq">
              <a:solidFill>
                <a:srgbClr val="B60001"/>
              </a:solidFill>
              <a:prstDash val="solid"/>
              <a:miter/>
            </a:ln>
          </p:spPr>
        </p:sp>
        <p:sp>
          <p:nvSpPr>
            <p:cNvPr name="TextBox 31" id="31"/>
            <p:cNvSpPr txBox="true"/>
            <p:nvPr/>
          </p:nvSpPr>
          <p:spPr>
            <a:xfrm>
              <a:off x="0" y="-47625"/>
              <a:ext cx="1304453" cy="454025"/>
            </a:xfrm>
            <a:prstGeom prst="rect">
              <a:avLst/>
            </a:prstGeom>
          </p:spPr>
          <p:txBody>
            <a:bodyPr anchor="ctr" rtlCol="false" tIns="50800" lIns="50800" bIns="50800" rIns="50800"/>
            <a:lstStyle/>
            <a:p>
              <a:pPr algn="ctr">
                <a:lnSpc>
                  <a:spcPts val="3359"/>
                </a:lnSpc>
              </a:pPr>
              <a:r>
                <a:rPr lang="en-US" sz="2399">
                  <a:solidFill>
                    <a:srgbClr val="FFFFFF"/>
                  </a:solidFill>
                  <a:latin typeface="Passion One"/>
                  <a:ea typeface="Passion One"/>
                  <a:cs typeface="Passion One"/>
                  <a:sym typeface="Passion One"/>
                </a:rPr>
                <a:t>PHOTOTYPE 5</a:t>
              </a:r>
            </a:p>
          </p:txBody>
        </p:sp>
      </p:grpSp>
      <p:grpSp>
        <p:nvGrpSpPr>
          <p:cNvPr name="Group 32" id="32"/>
          <p:cNvGrpSpPr/>
          <p:nvPr/>
        </p:nvGrpSpPr>
        <p:grpSpPr>
          <a:xfrm rot="0">
            <a:off x="14216420" y="4721510"/>
            <a:ext cx="2325533" cy="2325533"/>
            <a:chOff x="0" y="0"/>
            <a:chExt cx="812800" cy="812800"/>
          </a:xfrm>
        </p:grpSpPr>
        <p:sp>
          <p:nvSpPr>
            <p:cNvPr name="Freeform 33" id="3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3"/>
              <a:stretch>
                <a:fillRect l="-351904" t="-149776" r="-58121" b="-37113"/>
              </a:stretch>
            </a:blipFill>
            <a:ln w="85725" cap="sq">
              <a:solidFill>
                <a:srgbClr val="B60001"/>
              </a:solidFill>
              <a:prstDash val="solid"/>
              <a:miter/>
            </a:ln>
          </p:spPr>
        </p:sp>
      </p:grpSp>
      <p:grpSp>
        <p:nvGrpSpPr>
          <p:cNvPr name="Group 34" id="34"/>
          <p:cNvGrpSpPr/>
          <p:nvPr/>
        </p:nvGrpSpPr>
        <p:grpSpPr>
          <a:xfrm rot="0">
            <a:off x="14237173" y="7216227"/>
            <a:ext cx="2284027" cy="711584"/>
            <a:chOff x="0" y="0"/>
            <a:chExt cx="1304453" cy="406400"/>
          </a:xfrm>
        </p:grpSpPr>
        <p:sp>
          <p:nvSpPr>
            <p:cNvPr name="Freeform 35" id="35"/>
            <p:cNvSpPr/>
            <p:nvPr/>
          </p:nvSpPr>
          <p:spPr>
            <a:xfrm flipH="false" flipV="false" rot="0">
              <a:off x="0" y="0"/>
              <a:ext cx="1304453" cy="406400"/>
            </a:xfrm>
            <a:custGeom>
              <a:avLst/>
              <a:gdLst/>
              <a:ahLst/>
              <a:cxnLst/>
              <a:rect r="r" b="b" t="t" l="l"/>
              <a:pathLst>
                <a:path h="406400" w="1304453">
                  <a:moveTo>
                    <a:pt x="1101253" y="0"/>
                  </a:moveTo>
                  <a:cubicBezTo>
                    <a:pt x="1213477" y="0"/>
                    <a:pt x="1304453" y="90976"/>
                    <a:pt x="1304453" y="203200"/>
                  </a:cubicBezTo>
                  <a:cubicBezTo>
                    <a:pt x="1304453" y="315424"/>
                    <a:pt x="1213477" y="406400"/>
                    <a:pt x="1101253" y="406400"/>
                  </a:cubicBezTo>
                  <a:lnTo>
                    <a:pt x="203200" y="406400"/>
                  </a:lnTo>
                  <a:cubicBezTo>
                    <a:pt x="90976" y="406400"/>
                    <a:pt x="0" y="315424"/>
                    <a:pt x="0" y="203200"/>
                  </a:cubicBezTo>
                  <a:cubicBezTo>
                    <a:pt x="0" y="90976"/>
                    <a:pt x="90976" y="0"/>
                    <a:pt x="203200" y="0"/>
                  </a:cubicBezTo>
                  <a:close/>
                </a:path>
              </a:pathLst>
            </a:custGeom>
            <a:solidFill>
              <a:srgbClr val="000000"/>
            </a:solidFill>
            <a:ln w="57150" cap="sq">
              <a:solidFill>
                <a:srgbClr val="B60001"/>
              </a:solidFill>
              <a:prstDash val="solid"/>
              <a:miter/>
            </a:ln>
          </p:spPr>
        </p:sp>
        <p:sp>
          <p:nvSpPr>
            <p:cNvPr name="TextBox 36" id="36"/>
            <p:cNvSpPr txBox="true"/>
            <p:nvPr/>
          </p:nvSpPr>
          <p:spPr>
            <a:xfrm>
              <a:off x="0" y="-47625"/>
              <a:ext cx="1304453" cy="454025"/>
            </a:xfrm>
            <a:prstGeom prst="rect">
              <a:avLst/>
            </a:prstGeom>
          </p:spPr>
          <p:txBody>
            <a:bodyPr anchor="ctr" rtlCol="false" tIns="50800" lIns="50800" bIns="50800" rIns="50800"/>
            <a:lstStyle/>
            <a:p>
              <a:pPr algn="ctr">
                <a:lnSpc>
                  <a:spcPts val="3359"/>
                </a:lnSpc>
              </a:pPr>
              <a:r>
                <a:rPr lang="en-US" sz="2399">
                  <a:solidFill>
                    <a:srgbClr val="FFFFFF"/>
                  </a:solidFill>
                  <a:latin typeface="Passion One"/>
                  <a:ea typeface="Passion One"/>
                  <a:cs typeface="Passion One"/>
                  <a:sym typeface="Passion One"/>
                </a:rPr>
                <a:t>PHOTOTYPE 6</a:t>
              </a:r>
            </a:p>
          </p:txBody>
        </p:sp>
      </p:grpSp>
      <p:grpSp>
        <p:nvGrpSpPr>
          <p:cNvPr name="Group 37" id="37"/>
          <p:cNvGrpSpPr/>
          <p:nvPr/>
        </p:nvGrpSpPr>
        <p:grpSpPr>
          <a:xfrm rot="0">
            <a:off x="-578786" y="466517"/>
            <a:ext cx="19445572" cy="2605598"/>
            <a:chOff x="0" y="0"/>
            <a:chExt cx="5121468" cy="686248"/>
          </a:xfrm>
        </p:grpSpPr>
        <p:sp>
          <p:nvSpPr>
            <p:cNvPr name="Freeform 38" id="38"/>
            <p:cNvSpPr/>
            <p:nvPr/>
          </p:nvSpPr>
          <p:spPr>
            <a:xfrm flipH="false" flipV="false" rot="0">
              <a:off x="0" y="0"/>
              <a:ext cx="5121468" cy="686248"/>
            </a:xfrm>
            <a:custGeom>
              <a:avLst/>
              <a:gdLst/>
              <a:ahLst/>
              <a:cxnLst/>
              <a:rect r="r" b="b" t="t" l="l"/>
              <a:pathLst>
                <a:path h="686248" w="5121468">
                  <a:moveTo>
                    <a:pt x="0" y="0"/>
                  </a:moveTo>
                  <a:lnTo>
                    <a:pt x="5121468" y="0"/>
                  </a:lnTo>
                  <a:lnTo>
                    <a:pt x="5121468" y="686248"/>
                  </a:lnTo>
                  <a:lnTo>
                    <a:pt x="0" y="686248"/>
                  </a:lnTo>
                  <a:close/>
                </a:path>
              </a:pathLst>
            </a:custGeom>
            <a:solidFill>
              <a:srgbClr val="000000">
                <a:alpha val="74902"/>
              </a:srgbClr>
            </a:solidFill>
            <a:ln w="114300" cap="sq">
              <a:solidFill>
                <a:srgbClr val="B60001">
                  <a:alpha val="74902"/>
                </a:srgbClr>
              </a:solidFill>
              <a:prstDash val="solid"/>
              <a:miter/>
            </a:ln>
          </p:spPr>
        </p:sp>
        <p:sp>
          <p:nvSpPr>
            <p:cNvPr name="TextBox 39" id="39"/>
            <p:cNvSpPr txBox="true"/>
            <p:nvPr/>
          </p:nvSpPr>
          <p:spPr>
            <a:xfrm>
              <a:off x="0" y="-47625"/>
              <a:ext cx="5121468" cy="733873"/>
            </a:xfrm>
            <a:prstGeom prst="rect">
              <a:avLst/>
            </a:prstGeom>
          </p:spPr>
          <p:txBody>
            <a:bodyPr anchor="ctr" rtlCol="false" tIns="50800" lIns="50800" bIns="50800" rIns="50800"/>
            <a:lstStyle/>
            <a:p>
              <a:pPr algn="ctr">
                <a:lnSpc>
                  <a:spcPts val="3220"/>
                </a:lnSpc>
              </a:pPr>
            </a:p>
          </p:txBody>
        </p:sp>
      </p:grpSp>
      <p:sp>
        <p:nvSpPr>
          <p:cNvPr name="TextBox 40" id="40"/>
          <p:cNvSpPr txBox="true"/>
          <p:nvPr/>
        </p:nvSpPr>
        <p:spPr>
          <a:xfrm rot="0">
            <a:off x="1057558" y="1256724"/>
            <a:ext cx="16207355" cy="794385"/>
          </a:xfrm>
          <a:prstGeom prst="rect">
            <a:avLst/>
          </a:prstGeom>
        </p:spPr>
        <p:txBody>
          <a:bodyPr anchor="t" rtlCol="false" tIns="0" lIns="0" bIns="0" rIns="0">
            <a:spAutoFit/>
          </a:bodyPr>
          <a:lstStyle/>
          <a:p>
            <a:pPr algn="ctr">
              <a:lnSpc>
                <a:spcPts val="5820"/>
              </a:lnSpc>
            </a:pPr>
            <a:r>
              <a:rPr lang="en-US" sz="6000">
                <a:solidFill>
                  <a:srgbClr val="B60001"/>
                </a:solidFill>
                <a:latin typeface="Sydney"/>
                <a:ea typeface="Sydney"/>
                <a:cs typeface="Sydney"/>
                <a:sym typeface="Sydney"/>
              </a:rPr>
              <a:t>PRÉ-TEST D’ÉVALUATION DE VOTRE PHOTOTYPE</a:t>
            </a:r>
          </a:p>
        </p:txBody>
      </p:sp>
      <p:sp>
        <p:nvSpPr>
          <p:cNvPr name="TextBox 41" id="41"/>
          <p:cNvSpPr txBox="true"/>
          <p:nvPr/>
        </p:nvSpPr>
        <p:spPr>
          <a:xfrm rot="0">
            <a:off x="1045936" y="2136834"/>
            <a:ext cx="16207355" cy="457582"/>
          </a:xfrm>
          <a:prstGeom prst="rect">
            <a:avLst/>
          </a:prstGeom>
        </p:spPr>
        <p:txBody>
          <a:bodyPr anchor="t" rtlCol="false" tIns="0" lIns="0" bIns="0" rIns="0">
            <a:spAutoFit/>
          </a:bodyPr>
          <a:lstStyle/>
          <a:p>
            <a:pPr algn="ctr">
              <a:lnSpc>
                <a:spcPts val="3492"/>
              </a:lnSpc>
            </a:pPr>
            <a:r>
              <a:rPr lang="en-US" sz="3600">
                <a:solidFill>
                  <a:srgbClr val="FFFFFF"/>
                </a:solidFill>
                <a:latin typeface="Sydney"/>
                <a:ea typeface="Sydney"/>
                <a:cs typeface="Sydney"/>
                <a:sym typeface="Sydney"/>
              </a:rPr>
              <a:t>( ANALYSER VOS CONNAISSANCES AVANT LE QUESTIONNAIRE )</a:t>
            </a:r>
          </a:p>
        </p:txBody>
      </p:sp>
      <p:grpSp>
        <p:nvGrpSpPr>
          <p:cNvPr name="Group 42" id="42"/>
          <p:cNvGrpSpPr/>
          <p:nvPr/>
        </p:nvGrpSpPr>
        <p:grpSpPr>
          <a:xfrm rot="0">
            <a:off x="13430939" y="8072707"/>
            <a:ext cx="3111014" cy="575526"/>
            <a:chOff x="0" y="0"/>
            <a:chExt cx="1699382" cy="314379"/>
          </a:xfrm>
        </p:grpSpPr>
        <p:sp>
          <p:nvSpPr>
            <p:cNvPr name="Freeform 43" id="43"/>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44" id="44"/>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b="true" sz="1599" u="sng">
                  <a:solidFill>
                    <a:srgbClr val="FFFFFF"/>
                  </a:solidFill>
                  <a:latin typeface="TT Hoves Bold"/>
                  <a:ea typeface="TT Hoves Bold"/>
                  <a:cs typeface="TT Hoves Bold"/>
                  <a:sym typeface="TT Hoves Bold"/>
                  <a:hlinkClick r:id="rId5" action="ppaction://hlinksldjump"/>
                </a:rPr>
                <a:t>QUESTION ( 1 / 25 )</a:t>
              </a:r>
            </a:p>
          </p:txBody>
        </p:sp>
      </p:grpSp>
      <p:grpSp>
        <p:nvGrpSpPr>
          <p:cNvPr name="Group 45" id="45"/>
          <p:cNvGrpSpPr/>
          <p:nvPr/>
        </p:nvGrpSpPr>
        <p:grpSpPr>
          <a:xfrm rot="0">
            <a:off x="11655090" y="8072707"/>
            <a:ext cx="1735032" cy="575526"/>
            <a:chOff x="0" y="0"/>
            <a:chExt cx="947756" cy="314379"/>
          </a:xfrm>
        </p:grpSpPr>
        <p:sp>
          <p:nvSpPr>
            <p:cNvPr name="Freeform 46" id="46"/>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47" id="47"/>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b="true" sz="1599" u="sng">
                  <a:solidFill>
                    <a:srgbClr val="FFFFFF"/>
                  </a:solidFill>
                  <a:latin typeface="TT Hoves Bold"/>
                  <a:ea typeface="TT Hoves Bold"/>
                  <a:cs typeface="TT Hoves Bold"/>
                  <a:sym typeface="TT Hoves Bold"/>
                  <a:hlinkClick r:id="rId6" action="ppaction://hlinksldjump"/>
                </a:rPr>
                <a:t>RETOUR</a:t>
              </a:r>
            </a:p>
          </p:txBody>
        </p:sp>
      </p:grpSp>
      <p:grpSp>
        <p:nvGrpSpPr>
          <p:cNvPr name="Group 48" id="48"/>
          <p:cNvGrpSpPr/>
          <p:nvPr/>
        </p:nvGrpSpPr>
        <p:grpSpPr>
          <a:xfrm rot="0">
            <a:off x="2071899" y="8061161"/>
            <a:ext cx="1735032" cy="575526"/>
            <a:chOff x="0" y="0"/>
            <a:chExt cx="947756" cy="314379"/>
          </a:xfrm>
        </p:grpSpPr>
        <p:sp>
          <p:nvSpPr>
            <p:cNvPr name="Freeform 49" id="49"/>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50" id="50"/>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b="true" sz="1600" u="sng">
                  <a:solidFill>
                    <a:srgbClr val="FFFFFF"/>
                  </a:solidFill>
                  <a:latin typeface="TT Hoves Bold"/>
                  <a:ea typeface="TT Hoves Bold"/>
                  <a:cs typeface="TT Hoves Bold"/>
                  <a:sym typeface="TT Hoves Bold"/>
                  <a:hlinkClick r:id="rId6" action="ppaction://hlinksldjump"/>
                </a:rPr>
                <a:t>QUITTER</a:t>
              </a:r>
            </a:p>
          </p:txBody>
        </p:sp>
      </p:grpSp>
      <p:sp>
        <p:nvSpPr>
          <p:cNvPr name="TextBox 51" id="51"/>
          <p:cNvSpPr txBox="true"/>
          <p:nvPr/>
        </p:nvSpPr>
        <p:spPr>
          <a:xfrm rot="0">
            <a:off x="12318417" y="9113710"/>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TextBox 52" id="52"/>
          <p:cNvSpPr txBox="true"/>
          <p:nvPr/>
        </p:nvSpPr>
        <p:spPr>
          <a:xfrm rot="0">
            <a:off x="2134346" y="3997814"/>
            <a:ext cx="12102827"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Veuillez sélectionner ci-dessous le type de peau que vous croyez être?</a:t>
            </a:r>
          </a:p>
        </p:txBody>
      </p:sp>
    </p:spTree>
  </p:cSld>
  <p:clrMapOvr>
    <a:masterClrMapping/>
  </p:clrMapOvr>
  <p:transition spd="slow">
    <p:cover dir="l"/>
  </p:transition>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2492348"/>
            <a:ext cx="11022271" cy="6073614"/>
            <a:chOff x="0" y="0"/>
            <a:chExt cx="2612129" cy="1439364"/>
          </a:xfrm>
        </p:grpSpPr>
        <p:sp>
          <p:nvSpPr>
            <p:cNvPr name="Freeform 5" id="5"/>
            <p:cNvSpPr/>
            <p:nvPr/>
          </p:nvSpPr>
          <p:spPr>
            <a:xfrm flipH="false" flipV="false" rot="0">
              <a:off x="0" y="0"/>
              <a:ext cx="2612129" cy="1439364"/>
            </a:xfrm>
            <a:custGeom>
              <a:avLst/>
              <a:gdLst/>
              <a:ahLst/>
              <a:cxnLst/>
              <a:rect r="r" b="b" t="t" l="l"/>
              <a:pathLst>
                <a:path h="1439364" w="2612129">
                  <a:moveTo>
                    <a:pt x="35822" y="0"/>
                  </a:moveTo>
                  <a:lnTo>
                    <a:pt x="2576307" y="0"/>
                  </a:lnTo>
                  <a:cubicBezTo>
                    <a:pt x="2596091" y="0"/>
                    <a:pt x="2612129" y="16038"/>
                    <a:pt x="2612129" y="35822"/>
                  </a:cubicBezTo>
                  <a:lnTo>
                    <a:pt x="2612129" y="1403542"/>
                  </a:lnTo>
                  <a:cubicBezTo>
                    <a:pt x="2612129" y="1423326"/>
                    <a:pt x="2596091" y="1439364"/>
                    <a:pt x="2576307" y="1439364"/>
                  </a:cubicBezTo>
                  <a:lnTo>
                    <a:pt x="35822" y="1439364"/>
                  </a:lnTo>
                  <a:cubicBezTo>
                    <a:pt x="26321" y="1439364"/>
                    <a:pt x="17210" y="1435590"/>
                    <a:pt x="10492" y="1428872"/>
                  </a:cubicBezTo>
                  <a:cubicBezTo>
                    <a:pt x="3774" y="1422154"/>
                    <a:pt x="0" y="1413043"/>
                    <a:pt x="0" y="1403542"/>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477464"/>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3965245"/>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Roux, auburn ou très clairs.</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4683646"/>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Blonds très clairs à blonds dorés.</a:t>
              </a:r>
            </a:p>
          </p:txBody>
        </p:sp>
      </p:grpSp>
      <p:grpSp>
        <p:nvGrpSpPr>
          <p:cNvPr name="Group 17" id="17"/>
          <p:cNvGrpSpPr/>
          <p:nvPr/>
        </p:nvGrpSpPr>
        <p:grpSpPr>
          <a:xfrm rot="0">
            <a:off x="1770242" y="5405200"/>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Blonds foncés à châtains clairs.</a:t>
              </a:r>
            </a:p>
          </p:txBody>
        </p:sp>
      </p:grpSp>
      <p:grpSp>
        <p:nvGrpSpPr>
          <p:cNvPr name="Group 20" id="20"/>
          <p:cNvGrpSpPr/>
          <p:nvPr/>
        </p:nvGrpSpPr>
        <p:grpSpPr>
          <a:xfrm rot="0">
            <a:off x="1770242" y="6126753"/>
            <a:ext cx="9627140" cy="575526"/>
            <a:chOff x="0" y="0"/>
            <a:chExt cx="5258797" cy="314379"/>
          </a:xfrm>
        </p:grpSpPr>
        <p:sp>
          <p:nvSpPr>
            <p:cNvPr name="Freeform 21" id="21"/>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2" id="22"/>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D) Châtains moyens à foncés.</a:t>
              </a:r>
            </a:p>
          </p:txBody>
        </p:sp>
      </p:grpSp>
      <p:grpSp>
        <p:nvGrpSpPr>
          <p:cNvPr name="Group 23" id="23"/>
          <p:cNvGrpSpPr/>
          <p:nvPr/>
        </p:nvGrpSpPr>
        <p:grpSpPr>
          <a:xfrm rot="0">
            <a:off x="1812814" y="6845154"/>
            <a:ext cx="9584568" cy="575526"/>
            <a:chOff x="0" y="0"/>
            <a:chExt cx="5235543" cy="314379"/>
          </a:xfrm>
        </p:grpSpPr>
        <p:sp>
          <p:nvSpPr>
            <p:cNvPr name="Freeform 24" id="24"/>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5" id="25"/>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E) Noirs.</a:t>
              </a:r>
            </a:p>
          </p:txBody>
        </p:sp>
      </p:grpSp>
      <p:grpSp>
        <p:nvGrpSpPr>
          <p:cNvPr name="Group 26" id="26"/>
          <p:cNvGrpSpPr/>
          <p:nvPr/>
        </p:nvGrpSpPr>
        <p:grpSpPr>
          <a:xfrm rot="0">
            <a:off x="8286368" y="7563555"/>
            <a:ext cx="3111014" cy="575526"/>
            <a:chOff x="0" y="0"/>
            <a:chExt cx="1699382" cy="314379"/>
          </a:xfrm>
        </p:grpSpPr>
        <p:sp>
          <p:nvSpPr>
            <p:cNvPr name="Freeform 27" id="27"/>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b="true" sz="1599" u="sng">
                  <a:solidFill>
                    <a:srgbClr val="FFFFFF"/>
                  </a:solidFill>
                  <a:latin typeface="TT Hoves Bold"/>
                  <a:ea typeface="TT Hoves Bold"/>
                  <a:cs typeface="TT Hoves Bold"/>
                  <a:sym typeface="TT Hoves Bold"/>
                  <a:hlinkClick r:id="rId4" action="ppaction://hlinksldjump"/>
                </a:rPr>
                <a:t>QUESTION ( 2 / 25 )</a:t>
              </a:r>
            </a:p>
          </p:txBody>
        </p:sp>
      </p:grpSp>
      <p:grpSp>
        <p:nvGrpSpPr>
          <p:cNvPr name="Group 29" id="29"/>
          <p:cNvGrpSpPr/>
          <p:nvPr/>
        </p:nvGrpSpPr>
        <p:grpSpPr>
          <a:xfrm rot="0">
            <a:off x="6341786" y="7577956"/>
            <a:ext cx="1735032" cy="575526"/>
            <a:chOff x="0" y="0"/>
            <a:chExt cx="947756" cy="314379"/>
          </a:xfrm>
        </p:grpSpPr>
        <p:sp>
          <p:nvSpPr>
            <p:cNvPr name="Freeform 30" id="3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1" id="31"/>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b="true" sz="1599" u="sng">
                  <a:solidFill>
                    <a:srgbClr val="FFFFFF"/>
                  </a:solidFill>
                  <a:latin typeface="TT Hoves Bold"/>
                  <a:ea typeface="TT Hoves Bold"/>
                  <a:cs typeface="TT Hoves Bold"/>
                  <a:sym typeface="TT Hoves Bold"/>
                  <a:hlinkClick r:id="rId5" action="ppaction://hlinksldjump"/>
                </a:rPr>
                <a:t>RETOUR</a:t>
              </a:r>
            </a:p>
          </p:txBody>
        </p:sp>
      </p:grpSp>
      <p:grpSp>
        <p:nvGrpSpPr>
          <p:cNvPr name="Group 32" id="32"/>
          <p:cNvGrpSpPr/>
          <p:nvPr/>
        </p:nvGrpSpPr>
        <p:grpSpPr>
          <a:xfrm rot="0">
            <a:off x="1822962" y="7563555"/>
            <a:ext cx="1735032" cy="575526"/>
            <a:chOff x="0" y="0"/>
            <a:chExt cx="947756" cy="314379"/>
          </a:xfrm>
        </p:grpSpPr>
        <p:sp>
          <p:nvSpPr>
            <p:cNvPr name="Freeform 33" id="33"/>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4" id="34"/>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b="true" sz="1600" u="sng">
                  <a:solidFill>
                    <a:srgbClr val="FFFFFF"/>
                  </a:solidFill>
                  <a:latin typeface="TT Hoves Bold"/>
                  <a:ea typeface="TT Hoves Bold"/>
                  <a:cs typeface="TT Hoves Bold"/>
                  <a:sym typeface="TT Hoves Bold"/>
                  <a:hlinkClick r:id="rId6" action="ppaction://hlinksldjump"/>
                </a:rPr>
                <a:t>QUITTER</a:t>
              </a:r>
            </a:p>
          </p:txBody>
        </p:sp>
      </p:grpSp>
      <p:sp>
        <p:nvSpPr>
          <p:cNvPr name="TextBox 35" id="35"/>
          <p:cNvSpPr txBox="true"/>
          <p:nvPr/>
        </p:nvSpPr>
        <p:spPr>
          <a:xfrm rot="0">
            <a:off x="1576401" y="3067864"/>
            <a:ext cx="9536786"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Quelle est la couleur naturelle de vos cheveux? </a:t>
            </a:r>
          </a:p>
        </p:txBody>
      </p:sp>
      <p:sp>
        <p:nvSpPr>
          <p:cNvPr name="TextBox 36" id="36"/>
          <p:cNvSpPr txBox="true"/>
          <p:nvPr/>
        </p:nvSpPr>
        <p:spPr>
          <a:xfrm rot="0">
            <a:off x="1576401" y="1374709"/>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7" id="37"/>
          <p:cNvSpPr txBox="true"/>
          <p:nvPr/>
        </p:nvSpPr>
        <p:spPr>
          <a:xfrm rot="0">
            <a:off x="7062601" y="8746937"/>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38" id="38"/>
          <p:cNvSpPr/>
          <p:nvPr/>
        </p:nvSpPr>
        <p:spPr>
          <a:xfrm flipH="false" flipV="false" rot="0">
            <a:off x="11113188" y="61978"/>
            <a:ext cx="7174812" cy="12701073"/>
          </a:xfrm>
          <a:custGeom>
            <a:avLst/>
            <a:gdLst/>
            <a:ahLst/>
            <a:cxnLst/>
            <a:rect r="r" b="b" t="t" l="l"/>
            <a:pathLst>
              <a:path h="12701073" w="7174812">
                <a:moveTo>
                  <a:pt x="0" y="0"/>
                </a:moveTo>
                <a:lnTo>
                  <a:pt x="7174812" y="0"/>
                </a:lnTo>
                <a:lnTo>
                  <a:pt x="7174812" y="12701073"/>
                </a:lnTo>
                <a:lnTo>
                  <a:pt x="0" y="12701073"/>
                </a:lnTo>
                <a:lnTo>
                  <a:pt x="0" y="0"/>
                </a:lnTo>
                <a:close/>
              </a:path>
            </a:pathLst>
          </a:custGeom>
          <a:blipFill>
            <a:blip r:embed="rId7"/>
            <a:stretch>
              <a:fillRect l="-17941" t="0" r="0" b="0"/>
            </a:stretch>
          </a:blipFill>
        </p:spPr>
      </p:sp>
      <p:sp>
        <p:nvSpPr>
          <p:cNvPr name="Freeform 39" id="39"/>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40" id="40"/>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41" id="41"/>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Tree>
  </p:cSld>
  <p:clrMapOvr>
    <a:masterClrMapping/>
  </p:clrMapOvr>
  <p:transition spd="slow">
    <p:cover dir="l"/>
  </p:transition>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2492348"/>
            <a:ext cx="11022271" cy="6073614"/>
            <a:chOff x="0" y="0"/>
            <a:chExt cx="2612129" cy="1439364"/>
          </a:xfrm>
        </p:grpSpPr>
        <p:sp>
          <p:nvSpPr>
            <p:cNvPr name="Freeform 5" id="5"/>
            <p:cNvSpPr/>
            <p:nvPr/>
          </p:nvSpPr>
          <p:spPr>
            <a:xfrm flipH="false" flipV="false" rot="0">
              <a:off x="0" y="0"/>
              <a:ext cx="2612129" cy="1439364"/>
            </a:xfrm>
            <a:custGeom>
              <a:avLst/>
              <a:gdLst/>
              <a:ahLst/>
              <a:cxnLst/>
              <a:rect r="r" b="b" t="t" l="l"/>
              <a:pathLst>
                <a:path h="1439364" w="2612129">
                  <a:moveTo>
                    <a:pt x="35822" y="0"/>
                  </a:moveTo>
                  <a:lnTo>
                    <a:pt x="2576307" y="0"/>
                  </a:lnTo>
                  <a:cubicBezTo>
                    <a:pt x="2596091" y="0"/>
                    <a:pt x="2612129" y="16038"/>
                    <a:pt x="2612129" y="35822"/>
                  </a:cubicBezTo>
                  <a:lnTo>
                    <a:pt x="2612129" y="1403542"/>
                  </a:lnTo>
                  <a:cubicBezTo>
                    <a:pt x="2612129" y="1423326"/>
                    <a:pt x="2596091" y="1439364"/>
                    <a:pt x="2576307" y="1439364"/>
                  </a:cubicBezTo>
                  <a:lnTo>
                    <a:pt x="35822" y="1439364"/>
                  </a:lnTo>
                  <a:cubicBezTo>
                    <a:pt x="26321" y="1439364"/>
                    <a:pt x="17210" y="1435590"/>
                    <a:pt x="10492" y="1428872"/>
                  </a:cubicBezTo>
                  <a:cubicBezTo>
                    <a:pt x="3774" y="1422154"/>
                    <a:pt x="0" y="1413043"/>
                    <a:pt x="0" y="1403542"/>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477464"/>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3965245"/>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Bleus ou gris clairs.</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4683646"/>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Verts.</a:t>
              </a:r>
            </a:p>
          </p:txBody>
        </p:sp>
      </p:grpSp>
      <p:grpSp>
        <p:nvGrpSpPr>
          <p:cNvPr name="Group 17" id="17"/>
          <p:cNvGrpSpPr/>
          <p:nvPr/>
        </p:nvGrpSpPr>
        <p:grpSpPr>
          <a:xfrm rot="0">
            <a:off x="1770242" y="5405200"/>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Gris foncés ou noisettes.</a:t>
              </a:r>
            </a:p>
          </p:txBody>
        </p:sp>
      </p:grpSp>
      <p:grpSp>
        <p:nvGrpSpPr>
          <p:cNvPr name="Group 20" id="20"/>
          <p:cNvGrpSpPr/>
          <p:nvPr/>
        </p:nvGrpSpPr>
        <p:grpSpPr>
          <a:xfrm rot="0">
            <a:off x="1770242" y="6126753"/>
            <a:ext cx="9627140" cy="575526"/>
            <a:chOff x="0" y="0"/>
            <a:chExt cx="5258797" cy="314379"/>
          </a:xfrm>
        </p:grpSpPr>
        <p:sp>
          <p:nvSpPr>
            <p:cNvPr name="Freeform 21" id="21"/>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2" id="22"/>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D) Marrons clairs ou bruns clairs.</a:t>
              </a:r>
            </a:p>
          </p:txBody>
        </p:sp>
      </p:grpSp>
      <p:grpSp>
        <p:nvGrpSpPr>
          <p:cNvPr name="Group 23" id="23"/>
          <p:cNvGrpSpPr/>
          <p:nvPr/>
        </p:nvGrpSpPr>
        <p:grpSpPr>
          <a:xfrm rot="0">
            <a:off x="1812814" y="6845154"/>
            <a:ext cx="9584568" cy="575526"/>
            <a:chOff x="0" y="0"/>
            <a:chExt cx="5235543" cy="314379"/>
          </a:xfrm>
        </p:grpSpPr>
        <p:sp>
          <p:nvSpPr>
            <p:cNvPr name="Freeform 24" id="24"/>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5" id="25"/>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E) Marrons foncés ou noirs.</a:t>
              </a:r>
            </a:p>
          </p:txBody>
        </p:sp>
      </p:grpSp>
      <p:grpSp>
        <p:nvGrpSpPr>
          <p:cNvPr name="Group 26" id="26"/>
          <p:cNvGrpSpPr/>
          <p:nvPr/>
        </p:nvGrpSpPr>
        <p:grpSpPr>
          <a:xfrm rot="0">
            <a:off x="8286368" y="7563555"/>
            <a:ext cx="3111014" cy="575526"/>
            <a:chOff x="0" y="0"/>
            <a:chExt cx="1699382" cy="314379"/>
          </a:xfrm>
        </p:grpSpPr>
        <p:sp>
          <p:nvSpPr>
            <p:cNvPr name="Freeform 27" id="27"/>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b="true" sz="1599" u="sng">
                  <a:solidFill>
                    <a:srgbClr val="FFFFFF"/>
                  </a:solidFill>
                  <a:latin typeface="TT Hoves Bold"/>
                  <a:ea typeface="TT Hoves Bold"/>
                  <a:cs typeface="TT Hoves Bold"/>
                  <a:sym typeface="TT Hoves Bold"/>
                  <a:hlinkClick r:id="rId4" action="ppaction://hlinksldjump"/>
                </a:rPr>
                <a:t>QUESTION ( 3 / 25 )</a:t>
              </a:r>
            </a:p>
          </p:txBody>
        </p:sp>
      </p:grpSp>
      <p:grpSp>
        <p:nvGrpSpPr>
          <p:cNvPr name="Group 29" id="29"/>
          <p:cNvGrpSpPr/>
          <p:nvPr/>
        </p:nvGrpSpPr>
        <p:grpSpPr>
          <a:xfrm rot="0">
            <a:off x="6341786" y="7577956"/>
            <a:ext cx="1735032" cy="575526"/>
            <a:chOff x="0" y="0"/>
            <a:chExt cx="947756" cy="314379"/>
          </a:xfrm>
        </p:grpSpPr>
        <p:sp>
          <p:nvSpPr>
            <p:cNvPr name="Freeform 30" id="3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1" id="31"/>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b="true" sz="1599" u="sng">
                  <a:solidFill>
                    <a:srgbClr val="FFFFFF"/>
                  </a:solidFill>
                  <a:latin typeface="TT Hoves Bold"/>
                  <a:ea typeface="TT Hoves Bold"/>
                  <a:cs typeface="TT Hoves Bold"/>
                  <a:sym typeface="TT Hoves Bold"/>
                  <a:hlinkClick r:id="rId5" action="ppaction://hlinksldjump"/>
                </a:rPr>
                <a:t>RETOUR</a:t>
              </a:r>
            </a:p>
          </p:txBody>
        </p:sp>
      </p:grpSp>
      <p:grpSp>
        <p:nvGrpSpPr>
          <p:cNvPr name="Group 32" id="32"/>
          <p:cNvGrpSpPr/>
          <p:nvPr/>
        </p:nvGrpSpPr>
        <p:grpSpPr>
          <a:xfrm rot="0">
            <a:off x="1822962" y="7563555"/>
            <a:ext cx="1735032" cy="575526"/>
            <a:chOff x="0" y="0"/>
            <a:chExt cx="947756" cy="314379"/>
          </a:xfrm>
        </p:grpSpPr>
        <p:sp>
          <p:nvSpPr>
            <p:cNvPr name="Freeform 33" id="33"/>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4" id="34"/>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b="true" sz="1600" u="sng">
                  <a:solidFill>
                    <a:srgbClr val="FFFFFF"/>
                  </a:solidFill>
                  <a:latin typeface="TT Hoves Bold"/>
                  <a:ea typeface="TT Hoves Bold"/>
                  <a:cs typeface="TT Hoves Bold"/>
                  <a:sym typeface="TT Hoves Bold"/>
                  <a:hlinkClick r:id="rId6" action="ppaction://hlinksldjump"/>
                </a:rPr>
                <a:t>QUITTER</a:t>
              </a:r>
            </a:p>
          </p:txBody>
        </p:sp>
      </p:grpSp>
      <p:sp>
        <p:nvSpPr>
          <p:cNvPr name="TextBox 35" id="35"/>
          <p:cNvSpPr txBox="true"/>
          <p:nvPr/>
        </p:nvSpPr>
        <p:spPr>
          <a:xfrm rot="0">
            <a:off x="1576401" y="3067864"/>
            <a:ext cx="9536786"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Quelle est la couleur naturelle de vos yeux?</a:t>
            </a:r>
          </a:p>
        </p:txBody>
      </p:sp>
      <p:sp>
        <p:nvSpPr>
          <p:cNvPr name="TextBox 36" id="36"/>
          <p:cNvSpPr txBox="true"/>
          <p:nvPr/>
        </p:nvSpPr>
        <p:spPr>
          <a:xfrm rot="0">
            <a:off x="1576401" y="1374709"/>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7" id="37"/>
          <p:cNvSpPr txBox="true"/>
          <p:nvPr/>
        </p:nvSpPr>
        <p:spPr>
          <a:xfrm rot="0">
            <a:off x="7062601" y="8746937"/>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38" id="38"/>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9" id="39"/>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40" id="40"/>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41" id="41"/>
          <p:cNvSpPr/>
          <p:nvPr/>
        </p:nvSpPr>
        <p:spPr>
          <a:xfrm flipH="false" flipV="false" rot="0">
            <a:off x="11360838" y="-84206"/>
            <a:ext cx="8382437" cy="11798466"/>
          </a:xfrm>
          <a:custGeom>
            <a:avLst/>
            <a:gdLst/>
            <a:ahLst/>
            <a:cxnLst/>
            <a:rect r="r" b="b" t="t" l="l"/>
            <a:pathLst>
              <a:path h="11798466" w="8382437">
                <a:moveTo>
                  <a:pt x="0" y="0"/>
                </a:moveTo>
                <a:lnTo>
                  <a:pt x="8382437" y="0"/>
                </a:lnTo>
                <a:lnTo>
                  <a:pt x="8382437" y="11798465"/>
                </a:lnTo>
                <a:lnTo>
                  <a:pt x="0" y="11798465"/>
                </a:lnTo>
                <a:lnTo>
                  <a:pt x="0" y="0"/>
                </a:lnTo>
                <a:close/>
              </a:path>
            </a:pathLst>
          </a:custGeom>
          <a:blipFill>
            <a:blip r:embed="rId7"/>
            <a:stretch>
              <a:fillRect l="-30012" t="0" r="-80851" b="0"/>
            </a:stretch>
          </a:blipFill>
        </p:spPr>
      </p:sp>
    </p:spTree>
  </p:cSld>
  <p:clrMapOvr>
    <a:masterClrMapping/>
  </p:clrMapOvr>
  <p:transition spd="slow">
    <p:cover dir="l"/>
  </p:transition>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2492348"/>
            <a:ext cx="11022271" cy="6073614"/>
            <a:chOff x="0" y="0"/>
            <a:chExt cx="2612129" cy="1439364"/>
          </a:xfrm>
        </p:grpSpPr>
        <p:sp>
          <p:nvSpPr>
            <p:cNvPr name="Freeform 5" id="5"/>
            <p:cNvSpPr/>
            <p:nvPr/>
          </p:nvSpPr>
          <p:spPr>
            <a:xfrm flipH="false" flipV="false" rot="0">
              <a:off x="0" y="0"/>
              <a:ext cx="2612129" cy="1439364"/>
            </a:xfrm>
            <a:custGeom>
              <a:avLst/>
              <a:gdLst/>
              <a:ahLst/>
              <a:cxnLst/>
              <a:rect r="r" b="b" t="t" l="l"/>
              <a:pathLst>
                <a:path h="1439364" w="2612129">
                  <a:moveTo>
                    <a:pt x="35822" y="0"/>
                  </a:moveTo>
                  <a:lnTo>
                    <a:pt x="2576307" y="0"/>
                  </a:lnTo>
                  <a:cubicBezTo>
                    <a:pt x="2596091" y="0"/>
                    <a:pt x="2612129" y="16038"/>
                    <a:pt x="2612129" y="35822"/>
                  </a:cubicBezTo>
                  <a:lnTo>
                    <a:pt x="2612129" y="1403542"/>
                  </a:lnTo>
                  <a:cubicBezTo>
                    <a:pt x="2612129" y="1423326"/>
                    <a:pt x="2596091" y="1439364"/>
                    <a:pt x="2576307" y="1439364"/>
                  </a:cubicBezTo>
                  <a:lnTo>
                    <a:pt x="35822" y="1439364"/>
                  </a:lnTo>
                  <a:cubicBezTo>
                    <a:pt x="26321" y="1439364"/>
                    <a:pt x="17210" y="1435590"/>
                    <a:pt x="10492" y="1428872"/>
                  </a:cubicBezTo>
                  <a:cubicBezTo>
                    <a:pt x="3774" y="1422154"/>
                    <a:pt x="0" y="1413043"/>
                    <a:pt x="0" y="1403542"/>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477464"/>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3965245"/>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Elle devient très rouge en quelques minutes et ne bronze pas.</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4683646"/>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Elle rougit et bronze lentement après quelques jours.</a:t>
              </a:r>
            </a:p>
          </p:txBody>
        </p:sp>
      </p:grpSp>
      <p:grpSp>
        <p:nvGrpSpPr>
          <p:cNvPr name="Group 17" id="17"/>
          <p:cNvGrpSpPr/>
          <p:nvPr/>
        </p:nvGrpSpPr>
        <p:grpSpPr>
          <a:xfrm rot="0">
            <a:off x="1770242" y="5405200"/>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Elle devient légèrement rouge puis bronze lentement.</a:t>
              </a:r>
            </a:p>
          </p:txBody>
        </p:sp>
      </p:grpSp>
      <p:grpSp>
        <p:nvGrpSpPr>
          <p:cNvPr name="Group 20" id="20"/>
          <p:cNvGrpSpPr/>
          <p:nvPr/>
        </p:nvGrpSpPr>
        <p:grpSpPr>
          <a:xfrm rot="0">
            <a:off x="1770242" y="6126753"/>
            <a:ext cx="9627140" cy="575526"/>
            <a:chOff x="0" y="0"/>
            <a:chExt cx="5258797" cy="314379"/>
          </a:xfrm>
        </p:grpSpPr>
        <p:sp>
          <p:nvSpPr>
            <p:cNvPr name="Freeform 21" id="21"/>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2" id="22"/>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D) Elle bronze facilement, mais peut rougir un peu.</a:t>
              </a:r>
            </a:p>
          </p:txBody>
        </p:sp>
      </p:grpSp>
      <p:grpSp>
        <p:nvGrpSpPr>
          <p:cNvPr name="Group 23" id="23"/>
          <p:cNvGrpSpPr/>
          <p:nvPr/>
        </p:nvGrpSpPr>
        <p:grpSpPr>
          <a:xfrm rot="0">
            <a:off x="1812814" y="6845154"/>
            <a:ext cx="9584568" cy="575526"/>
            <a:chOff x="0" y="0"/>
            <a:chExt cx="5235543" cy="314379"/>
          </a:xfrm>
        </p:grpSpPr>
        <p:sp>
          <p:nvSpPr>
            <p:cNvPr name="Freeform 24" id="24"/>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5" id="25"/>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E) Elle bronze très facilement sans rougir.</a:t>
              </a:r>
            </a:p>
          </p:txBody>
        </p:sp>
      </p:grpSp>
      <p:grpSp>
        <p:nvGrpSpPr>
          <p:cNvPr name="Group 26" id="26"/>
          <p:cNvGrpSpPr/>
          <p:nvPr/>
        </p:nvGrpSpPr>
        <p:grpSpPr>
          <a:xfrm rot="0">
            <a:off x="8286368" y="7563555"/>
            <a:ext cx="3111014" cy="575526"/>
            <a:chOff x="0" y="0"/>
            <a:chExt cx="1699382" cy="314379"/>
          </a:xfrm>
        </p:grpSpPr>
        <p:sp>
          <p:nvSpPr>
            <p:cNvPr name="Freeform 27" id="27"/>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b="true" sz="1599" u="sng">
                  <a:solidFill>
                    <a:srgbClr val="FFFFFF"/>
                  </a:solidFill>
                  <a:latin typeface="TT Hoves Bold"/>
                  <a:ea typeface="TT Hoves Bold"/>
                  <a:cs typeface="TT Hoves Bold"/>
                  <a:sym typeface="TT Hoves Bold"/>
                  <a:hlinkClick r:id="rId4" action="ppaction://hlinksldjump"/>
                </a:rPr>
                <a:t>QUESTION ( 4 / 25 )</a:t>
              </a:r>
            </a:p>
          </p:txBody>
        </p:sp>
      </p:grpSp>
      <p:grpSp>
        <p:nvGrpSpPr>
          <p:cNvPr name="Group 29" id="29"/>
          <p:cNvGrpSpPr/>
          <p:nvPr/>
        </p:nvGrpSpPr>
        <p:grpSpPr>
          <a:xfrm rot="0">
            <a:off x="6341786" y="7577956"/>
            <a:ext cx="1735032" cy="575526"/>
            <a:chOff x="0" y="0"/>
            <a:chExt cx="947756" cy="314379"/>
          </a:xfrm>
        </p:grpSpPr>
        <p:sp>
          <p:nvSpPr>
            <p:cNvPr name="Freeform 30" id="3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1" id="31"/>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b="true" sz="1599" u="sng">
                  <a:solidFill>
                    <a:srgbClr val="FFFFFF"/>
                  </a:solidFill>
                  <a:latin typeface="TT Hoves Bold"/>
                  <a:ea typeface="TT Hoves Bold"/>
                  <a:cs typeface="TT Hoves Bold"/>
                  <a:sym typeface="TT Hoves Bold"/>
                  <a:hlinkClick r:id="rId5" action="ppaction://hlinksldjump"/>
                </a:rPr>
                <a:t>RETOUR</a:t>
              </a:r>
            </a:p>
          </p:txBody>
        </p:sp>
      </p:grpSp>
      <p:grpSp>
        <p:nvGrpSpPr>
          <p:cNvPr name="Group 32" id="32"/>
          <p:cNvGrpSpPr/>
          <p:nvPr/>
        </p:nvGrpSpPr>
        <p:grpSpPr>
          <a:xfrm rot="0">
            <a:off x="1822962" y="7563555"/>
            <a:ext cx="1735032" cy="575526"/>
            <a:chOff x="0" y="0"/>
            <a:chExt cx="947756" cy="314379"/>
          </a:xfrm>
        </p:grpSpPr>
        <p:sp>
          <p:nvSpPr>
            <p:cNvPr name="Freeform 33" id="33"/>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4" id="34"/>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b="true" sz="1600" u="sng">
                  <a:solidFill>
                    <a:srgbClr val="FFFFFF"/>
                  </a:solidFill>
                  <a:latin typeface="TT Hoves Bold"/>
                  <a:ea typeface="TT Hoves Bold"/>
                  <a:cs typeface="TT Hoves Bold"/>
                  <a:sym typeface="TT Hoves Bold"/>
                  <a:hlinkClick r:id="rId6" action="ppaction://hlinksldjump"/>
                </a:rPr>
                <a:t>QUITTER</a:t>
              </a:r>
            </a:p>
          </p:txBody>
        </p:sp>
      </p:grpSp>
      <p:sp>
        <p:nvSpPr>
          <p:cNvPr name="TextBox 35" id="35"/>
          <p:cNvSpPr txBox="true"/>
          <p:nvPr/>
        </p:nvSpPr>
        <p:spPr>
          <a:xfrm rot="0">
            <a:off x="1576401" y="3067864"/>
            <a:ext cx="9536786"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Comment votre peau réagit-elle au soleil?</a:t>
            </a:r>
          </a:p>
        </p:txBody>
      </p:sp>
      <p:sp>
        <p:nvSpPr>
          <p:cNvPr name="TextBox 36" id="36"/>
          <p:cNvSpPr txBox="true"/>
          <p:nvPr/>
        </p:nvSpPr>
        <p:spPr>
          <a:xfrm rot="0">
            <a:off x="1576401" y="1374709"/>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7" id="37"/>
          <p:cNvSpPr txBox="true"/>
          <p:nvPr/>
        </p:nvSpPr>
        <p:spPr>
          <a:xfrm rot="0">
            <a:off x="7062601" y="8746937"/>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38" id="38"/>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9" id="39"/>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40" id="40"/>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41" id="41"/>
          <p:cNvSpPr/>
          <p:nvPr/>
        </p:nvSpPr>
        <p:spPr>
          <a:xfrm flipH="false" flipV="false" rot="0">
            <a:off x="11113188" y="1028700"/>
            <a:ext cx="7571920" cy="9258300"/>
          </a:xfrm>
          <a:custGeom>
            <a:avLst/>
            <a:gdLst/>
            <a:ahLst/>
            <a:cxnLst/>
            <a:rect r="r" b="b" t="t" l="l"/>
            <a:pathLst>
              <a:path h="9258300" w="7571920">
                <a:moveTo>
                  <a:pt x="0" y="0"/>
                </a:moveTo>
                <a:lnTo>
                  <a:pt x="7571920" y="0"/>
                </a:lnTo>
                <a:lnTo>
                  <a:pt x="7571920" y="9258300"/>
                </a:lnTo>
                <a:lnTo>
                  <a:pt x="0" y="9258300"/>
                </a:lnTo>
                <a:lnTo>
                  <a:pt x="0" y="0"/>
                </a:lnTo>
                <a:close/>
              </a:path>
            </a:pathLst>
          </a:custGeom>
          <a:blipFill>
            <a:blip r:embed="rId7"/>
            <a:stretch>
              <a:fillRect l="-40100" t="0" r="-43421" b="0"/>
            </a:stretch>
          </a:blipFill>
        </p:spPr>
      </p:sp>
    </p:spTree>
  </p:cSld>
  <p:clrMapOvr>
    <a:masterClrMapping/>
  </p:clrMapOvr>
  <p:transition spd="slow">
    <p:cover dir="l"/>
  </p:transition>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2492348"/>
            <a:ext cx="11022271" cy="6073614"/>
            <a:chOff x="0" y="0"/>
            <a:chExt cx="2612129" cy="1439364"/>
          </a:xfrm>
        </p:grpSpPr>
        <p:sp>
          <p:nvSpPr>
            <p:cNvPr name="Freeform 5" id="5"/>
            <p:cNvSpPr/>
            <p:nvPr/>
          </p:nvSpPr>
          <p:spPr>
            <a:xfrm flipH="false" flipV="false" rot="0">
              <a:off x="0" y="0"/>
              <a:ext cx="2612129" cy="1439364"/>
            </a:xfrm>
            <a:custGeom>
              <a:avLst/>
              <a:gdLst/>
              <a:ahLst/>
              <a:cxnLst/>
              <a:rect r="r" b="b" t="t" l="l"/>
              <a:pathLst>
                <a:path h="1439364" w="2612129">
                  <a:moveTo>
                    <a:pt x="35822" y="0"/>
                  </a:moveTo>
                  <a:lnTo>
                    <a:pt x="2576307" y="0"/>
                  </a:lnTo>
                  <a:cubicBezTo>
                    <a:pt x="2596091" y="0"/>
                    <a:pt x="2612129" y="16038"/>
                    <a:pt x="2612129" y="35822"/>
                  </a:cubicBezTo>
                  <a:lnTo>
                    <a:pt x="2612129" y="1403542"/>
                  </a:lnTo>
                  <a:cubicBezTo>
                    <a:pt x="2612129" y="1423326"/>
                    <a:pt x="2596091" y="1439364"/>
                    <a:pt x="2576307" y="1439364"/>
                  </a:cubicBezTo>
                  <a:lnTo>
                    <a:pt x="35822" y="1439364"/>
                  </a:lnTo>
                  <a:cubicBezTo>
                    <a:pt x="26321" y="1439364"/>
                    <a:pt x="17210" y="1435590"/>
                    <a:pt x="10492" y="1428872"/>
                  </a:cubicBezTo>
                  <a:cubicBezTo>
                    <a:pt x="3774" y="1422154"/>
                    <a:pt x="0" y="1413043"/>
                    <a:pt x="0" y="1403542"/>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477464"/>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3965245"/>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Oui, beaucoup.</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4683646"/>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Quelques-unes mais sur le visage ou le dos.</a:t>
              </a:r>
            </a:p>
          </p:txBody>
        </p:sp>
      </p:grpSp>
      <p:grpSp>
        <p:nvGrpSpPr>
          <p:cNvPr name="Group 17" id="17"/>
          <p:cNvGrpSpPr/>
          <p:nvPr/>
        </p:nvGrpSpPr>
        <p:grpSpPr>
          <a:xfrm rot="0">
            <a:off x="1770242" y="5405200"/>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Quelques-unes mais elles sont peu visibles.</a:t>
              </a:r>
            </a:p>
          </p:txBody>
        </p:sp>
      </p:grpSp>
      <p:grpSp>
        <p:nvGrpSpPr>
          <p:cNvPr name="Group 20" id="20"/>
          <p:cNvGrpSpPr/>
          <p:nvPr/>
        </p:nvGrpSpPr>
        <p:grpSpPr>
          <a:xfrm rot="0">
            <a:off x="1770242" y="6126753"/>
            <a:ext cx="9627140" cy="575526"/>
            <a:chOff x="0" y="0"/>
            <a:chExt cx="5258797" cy="314379"/>
          </a:xfrm>
        </p:grpSpPr>
        <p:sp>
          <p:nvSpPr>
            <p:cNvPr name="Freeform 21" id="21"/>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2" id="22"/>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D) Très rare ou pas du tout.</a:t>
              </a:r>
            </a:p>
          </p:txBody>
        </p:sp>
      </p:grpSp>
      <p:grpSp>
        <p:nvGrpSpPr>
          <p:cNvPr name="Group 23" id="23"/>
          <p:cNvGrpSpPr/>
          <p:nvPr/>
        </p:nvGrpSpPr>
        <p:grpSpPr>
          <a:xfrm rot="0">
            <a:off x="1812814" y="6845154"/>
            <a:ext cx="9584568" cy="575526"/>
            <a:chOff x="0" y="0"/>
            <a:chExt cx="5235543" cy="314379"/>
          </a:xfrm>
        </p:grpSpPr>
        <p:sp>
          <p:nvSpPr>
            <p:cNvPr name="Freeform 24" id="24"/>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5" id="25"/>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E) Aucune.</a:t>
              </a:r>
            </a:p>
          </p:txBody>
        </p:sp>
      </p:grpSp>
      <p:grpSp>
        <p:nvGrpSpPr>
          <p:cNvPr name="Group 26" id="26"/>
          <p:cNvGrpSpPr/>
          <p:nvPr/>
        </p:nvGrpSpPr>
        <p:grpSpPr>
          <a:xfrm rot="0">
            <a:off x="8286368" y="7563555"/>
            <a:ext cx="3111014" cy="575526"/>
            <a:chOff x="0" y="0"/>
            <a:chExt cx="1699382" cy="314379"/>
          </a:xfrm>
        </p:grpSpPr>
        <p:sp>
          <p:nvSpPr>
            <p:cNvPr name="Freeform 27" id="27"/>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( 5 / 25 )</a:t>
              </a:r>
            </a:p>
          </p:txBody>
        </p:sp>
      </p:grpSp>
      <p:grpSp>
        <p:nvGrpSpPr>
          <p:cNvPr name="Group 29" id="29"/>
          <p:cNvGrpSpPr/>
          <p:nvPr/>
        </p:nvGrpSpPr>
        <p:grpSpPr>
          <a:xfrm rot="0">
            <a:off x="6341786" y="7577956"/>
            <a:ext cx="1735032" cy="575526"/>
            <a:chOff x="0" y="0"/>
            <a:chExt cx="947756" cy="314379"/>
          </a:xfrm>
        </p:grpSpPr>
        <p:sp>
          <p:nvSpPr>
            <p:cNvPr name="Freeform 30" id="3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1" id="31"/>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32" id="32"/>
          <p:cNvGrpSpPr/>
          <p:nvPr/>
        </p:nvGrpSpPr>
        <p:grpSpPr>
          <a:xfrm rot="0">
            <a:off x="1822962" y="7563555"/>
            <a:ext cx="1735032" cy="575526"/>
            <a:chOff x="0" y="0"/>
            <a:chExt cx="947756" cy="314379"/>
          </a:xfrm>
        </p:grpSpPr>
        <p:sp>
          <p:nvSpPr>
            <p:cNvPr name="Freeform 33" id="33"/>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4" id="34"/>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TextBox 35" id="35"/>
          <p:cNvSpPr txBox="true"/>
          <p:nvPr/>
        </p:nvSpPr>
        <p:spPr>
          <a:xfrm rot="0">
            <a:off x="1576401" y="3067864"/>
            <a:ext cx="9536786"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Avez-vous des tâches de rousseur?</a:t>
            </a:r>
          </a:p>
        </p:txBody>
      </p:sp>
      <p:sp>
        <p:nvSpPr>
          <p:cNvPr name="TextBox 36" id="36"/>
          <p:cNvSpPr txBox="true"/>
          <p:nvPr/>
        </p:nvSpPr>
        <p:spPr>
          <a:xfrm rot="0">
            <a:off x="1576401" y="1374709"/>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7" id="37"/>
          <p:cNvSpPr txBox="true"/>
          <p:nvPr/>
        </p:nvSpPr>
        <p:spPr>
          <a:xfrm rot="0">
            <a:off x="7062601" y="8746937"/>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38" id="38"/>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9" id="39"/>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40" id="40"/>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41" id="41"/>
          <p:cNvSpPr/>
          <p:nvPr/>
        </p:nvSpPr>
        <p:spPr>
          <a:xfrm flipH="true" flipV="false" rot="0">
            <a:off x="11439954" y="-243653"/>
            <a:ext cx="15792468" cy="10482250"/>
          </a:xfrm>
          <a:custGeom>
            <a:avLst/>
            <a:gdLst/>
            <a:ahLst/>
            <a:cxnLst/>
            <a:rect r="r" b="b" t="t" l="l"/>
            <a:pathLst>
              <a:path h="10482250" w="15792468">
                <a:moveTo>
                  <a:pt x="15792468" y="0"/>
                </a:moveTo>
                <a:lnTo>
                  <a:pt x="0" y="0"/>
                </a:lnTo>
                <a:lnTo>
                  <a:pt x="0" y="10482251"/>
                </a:lnTo>
                <a:lnTo>
                  <a:pt x="15792468" y="10482251"/>
                </a:lnTo>
                <a:lnTo>
                  <a:pt x="15792468" y="0"/>
                </a:lnTo>
                <a:close/>
              </a:path>
            </a:pathLst>
          </a:custGeom>
          <a:blipFill>
            <a:blip r:embed="rId4"/>
            <a:stretch>
              <a:fillRect l="0" t="0" r="0" b="0"/>
            </a:stretch>
          </a:blipFill>
        </p:spPr>
      </p:sp>
    </p:spTree>
  </p:cSld>
  <p:clrMapOvr>
    <a:masterClrMapping/>
  </p:clrMapOvr>
  <p:transition spd="slow">
    <p:cover dir="l"/>
  </p:transition>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2492348"/>
            <a:ext cx="11022271" cy="6073614"/>
            <a:chOff x="0" y="0"/>
            <a:chExt cx="2612129" cy="1439364"/>
          </a:xfrm>
        </p:grpSpPr>
        <p:sp>
          <p:nvSpPr>
            <p:cNvPr name="Freeform 5" id="5"/>
            <p:cNvSpPr/>
            <p:nvPr/>
          </p:nvSpPr>
          <p:spPr>
            <a:xfrm flipH="false" flipV="false" rot="0">
              <a:off x="0" y="0"/>
              <a:ext cx="2612129" cy="1439364"/>
            </a:xfrm>
            <a:custGeom>
              <a:avLst/>
              <a:gdLst/>
              <a:ahLst/>
              <a:cxnLst/>
              <a:rect r="r" b="b" t="t" l="l"/>
              <a:pathLst>
                <a:path h="1439364" w="2612129">
                  <a:moveTo>
                    <a:pt x="35822" y="0"/>
                  </a:moveTo>
                  <a:lnTo>
                    <a:pt x="2576307" y="0"/>
                  </a:lnTo>
                  <a:cubicBezTo>
                    <a:pt x="2596091" y="0"/>
                    <a:pt x="2612129" y="16038"/>
                    <a:pt x="2612129" y="35822"/>
                  </a:cubicBezTo>
                  <a:lnTo>
                    <a:pt x="2612129" y="1403542"/>
                  </a:lnTo>
                  <a:cubicBezTo>
                    <a:pt x="2612129" y="1423326"/>
                    <a:pt x="2596091" y="1439364"/>
                    <a:pt x="2576307" y="1439364"/>
                  </a:cubicBezTo>
                  <a:lnTo>
                    <a:pt x="35822" y="1439364"/>
                  </a:lnTo>
                  <a:cubicBezTo>
                    <a:pt x="26321" y="1439364"/>
                    <a:pt x="17210" y="1435590"/>
                    <a:pt x="10492" y="1428872"/>
                  </a:cubicBezTo>
                  <a:cubicBezTo>
                    <a:pt x="3774" y="1422154"/>
                    <a:pt x="0" y="1413043"/>
                    <a:pt x="0" y="1403542"/>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477464"/>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3965245"/>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Moins de 10 minutes.</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4683646"/>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10 à 20 minutes.</a:t>
              </a:r>
            </a:p>
          </p:txBody>
        </p:sp>
      </p:grpSp>
      <p:grpSp>
        <p:nvGrpSpPr>
          <p:cNvPr name="Group 17" id="17"/>
          <p:cNvGrpSpPr/>
          <p:nvPr/>
        </p:nvGrpSpPr>
        <p:grpSpPr>
          <a:xfrm rot="0">
            <a:off x="1770242" y="5405200"/>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30 à 45 minutes.</a:t>
              </a:r>
            </a:p>
          </p:txBody>
        </p:sp>
      </p:grpSp>
      <p:grpSp>
        <p:nvGrpSpPr>
          <p:cNvPr name="Group 20" id="20"/>
          <p:cNvGrpSpPr/>
          <p:nvPr/>
        </p:nvGrpSpPr>
        <p:grpSpPr>
          <a:xfrm rot="0">
            <a:off x="1770242" y="6126753"/>
            <a:ext cx="9627140" cy="575526"/>
            <a:chOff x="0" y="0"/>
            <a:chExt cx="5258797" cy="314379"/>
          </a:xfrm>
        </p:grpSpPr>
        <p:sp>
          <p:nvSpPr>
            <p:cNvPr name="Freeform 21" id="21"/>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2" id="22"/>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D) 1 à 2 heures.</a:t>
              </a:r>
            </a:p>
          </p:txBody>
        </p:sp>
      </p:grpSp>
      <p:grpSp>
        <p:nvGrpSpPr>
          <p:cNvPr name="Group 23" id="23"/>
          <p:cNvGrpSpPr/>
          <p:nvPr/>
        </p:nvGrpSpPr>
        <p:grpSpPr>
          <a:xfrm rot="0">
            <a:off x="1812814" y="6845154"/>
            <a:ext cx="9584568" cy="575526"/>
            <a:chOff x="0" y="0"/>
            <a:chExt cx="5235543" cy="314379"/>
          </a:xfrm>
        </p:grpSpPr>
        <p:sp>
          <p:nvSpPr>
            <p:cNvPr name="Freeform 24" id="24"/>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5" id="25"/>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E) Plusieurs heures sans problème.</a:t>
              </a:r>
            </a:p>
          </p:txBody>
        </p:sp>
      </p:grpSp>
      <p:grpSp>
        <p:nvGrpSpPr>
          <p:cNvPr name="Group 26" id="26"/>
          <p:cNvGrpSpPr/>
          <p:nvPr/>
        </p:nvGrpSpPr>
        <p:grpSpPr>
          <a:xfrm rot="0">
            <a:off x="8286368" y="7563555"/>
            <a:ext cx="3111014" cy="575526"/>
            <a:chOff x="0" y="0"/>
            <a:chExt cx="1699382" cy="314379"/>
          </a:xfrm>
        </p:grpSpPr>
        <p:sp>
          <p:nvSpPr>
            <p:cNvPr name="Freeform 27" id="27"/>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( 6 / 25 )</a:t>
              </a:r>
            </a:p>
          </p:txBody>
        </p:sp>
      </p:grpSp>
      <p:grpSp>
        <p:nvGrpSpPr>
          <p:cNvPr name="Group 29" id="29"/>
          <p:cNvGrpSpPr/>
          <p:nvPr/>
        </p:nvGrpSpPr>
        <p:grpSpPr>
          <a:xfrm rot="0">
            <a:off x="6341786" y="7577956"/>
            <a:ext cx="1735032" cy="575526"/>
            <a:chOff x="0" y="0"/>
            <a:chExt cx="947756" cy="314379"/>
          </a:xfrm>
        </p:grpSpPr>
        <p:sp>
          <p:nvSpPr>
            <p:cNvPr name="Freeform 30" id="3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1" id="31"/>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32" id="32"/>
          <p:cNvGrpSpPr/>
          <p:nvPr/>
        </p:nvGrpSpPr>
        <p:grpSpPr>
          <a:xfrm rot="0">
            <a:off x="1822962" y="7563555"/>
            <a:ext cx="1735032" cy="575526"/>
            <a:chOff x="0" y="0"/>
            <a:chExt cx="947756" cy="314379"/>
          </a:xfrm>
        </p:grpSpPr>
        <p:sp>
          <p:nvSpPr>
            <p:cNvPr name="Freeform 33" id="33"/>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4" id="34"/>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TextBox 35" id="35"/>
          <p:cNvSpPr txBox="true"/>
          <p:nvPr/>
        </p:nvSpPr>
        <p:spPr>
          <a:xfrm rot="0">
            <a:off x="1576401" y="3067864"/>
            <a:ext cx="9536786"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Quelle est la couleur de votre peau naturelle, sans exposition au soleil?</a:t>
            </a:r>
          </a:p>
        </p:txBody>
      </p:sp>
      <p:sp>
        <p:nvSpPr>
          <p:cNvPr name="TextBox 36" id="36"/>
          <p:cNvSpPr txBox="true"/>
          <p:nvPr/>
        </p:nvSpPr>
        <p:spPr>
          <a:xfrm rot="0">
            <a:off x="1576401" y="1374709"/>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7" id="37"/>
          <p:cNvSpPr txBox="true"/>
          <p:nvPr/>
        </p:nvSpPr>
        <p:spPr>
          <a:xfrm rot="0">
            <a:off x="7062601" y="8746937"/>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38" id="38"/>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9" id="39"/>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40" id="40"/>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41" id="41"/>
          <p:cNvSpPr/>
          <p:nvPr/>
        </p:nvSpPr>
        <p:spPr>
          <a:xfrm flipH="false" flipV="false" rot="0">
            <a:off x="10858118" y="-578424"/>
            <a:ext cx="7429882" cy="11151792"/>
          </a:xfrm>
          <a:custGeom>
            <a:avLst/>
            <a:gdLst/>
            <a:ahLst/>
            <a:cxnLst/>
            <a:rect r="r" b="b" t="t" l="l"/>
            <a:pathLst>
              <a:path h="11151792" w="7429882">
                <a:moveTo>
                  <a:pt x="0" y="0"/>
                </a:moveTo>
                <a:lnTo>
                  <a:pt x="7429882" y="0"/>
                </a:lnTo>
                <a:lnTo>
                  <a:pt x="7429882" y="11151792"/>
                </a:lnTo>
                <a:lnTo>
                  <a:pt x="0" y="11151792"/>
                </a:lnTo>
                <a:lnTo>
                  <a:pt x="0" y="0"/>
                </a:lnTo>
                <a:close/>
              </a:path>
            </a:pathLst>
          </a:custGeom>
          <a:blipFill>
            <a:blip r:embed="rId4"/>
            <a:stretch>
              <a:fillRect l="0" t="0" r="0" b="0"/>
            </a:stretch>
          </a:blipFill>
        </p:spPr>
      </p:sp>
    </p:spTree>
  </p:cSld>
  <p:clrMapOvr>
    <a:masterClrMapping/>
  </p:clrMapOvr>
  <p:transition spd="slow">
    <p:cover dir="l"/>
  </p:transition>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2492348"/>
            <a:ext cx="11022271" cy="6073614"/>
            <a:chOff x="0" y="0"/>
            <a:chExt cx="2612129" cy="1439364"/>
          </a:xfrm>
        </p:grpSpPr>
        <p:sp>
          <p:nvSpPr>
            <p:cNvPr name="Freeform 5" id="5"/>
            <p:cNvSpPr/>
            <p:nvPr/>
          </p:nvSpPr>
          <p:spPr>
            <a:xfrm flipH="false" flipV="false" rot="0">
              <a:off x="0" y="0"/>
              <a:ext cx="2612129" cy="1439364"/>
            </a:xfrm>
            <a:custGeom>
              <a:avLst/>
              <a:gdLst/>
              <a:ahLst/>
              <a:cxnLst/>
              <a:rect r="r" b="b" t="t" l="l"/>
              <a:pathLst>
                <a:path h="1439364" w="2612129">
                  <a:moveTo>
                    <a:pt x="35822" y="0"/>
                  </a:moveTo>
                  <a:lnTo>
                    <a:pt x="2576307" y="0"/>
                  </a:lnTo>
                  <a:cubicBezTo>
                    <a:pt x="2596091" y="0"/>
                    <a:pt x="2612129" y="16038"/>
                    <a:pt x="2612129" y="35822"/>
                  </a:cubicBezTo>
                  <a:lnTo>
                    <a:pt x="2612129" y="1403542"/>
                  </a:lnTo>
                  <a:cubicBezTo>
                    <a:pt x="2612129" y="1423326"/>
                    <a:pt x="2596091" y="1439364"/>
                    <a:pt x="2576307" y="1439364"/>
                  </a:cubicBezTo>
                  <a:lnTo>
                    <a:pt x="35822" y="1439364"/>
                  </a:lnTo>
                  <a:cubicBezTo>
                    <a:pt x="26321" y="1439364"/>
                    <a:pt x="17210" y="1435590"/>
                    <a:pt x="10492" y="1428872"/>
                  </a:cubicBezTo>
                  <a:cubicBezTo>
                    <a:pt x="3774" y="1422154"/>
                    <a:pt x="0" y="1413043"/>
                    <a:pt x="0" y="1403542"/>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477464"/>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3965245"/>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Roux, auburn ou très clairs.</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4683646"/>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Blonds très clairs à blonds dorés.</a:t>
              </a:r>
            </a:p>
          </p:txBody>
        </p:sp>
      </p:grpSp>
      <p:grpSp>
        <p:nvGrpSpPr>
          <p:cNvPr name="Group 17" id="17"/>
          <p:cNvGrpSpPr/>
          <p:nvPr/>
        </p:nvGrpSpPr>
        <p:grpSpPr>
          <a:xfrm rot="0">
            <a:off x="1770242" y="5405200"/>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Blonds foncés à châtains clairs.</a:t>
              </a:r>
            </a:p>
          </p:txBody>
        </p:sp>
      </p:grpSp>
      <p:grpSp>
        <p:nvGrpSpPr>
          <p:cNvPr name="Group 20" id="20"/>
          <p:cNvGrpSpPr/>
          <p:nvPr/>
        </p:nvGrpSpPr>
        <p:grpSpPr>
          <a:xfrm rot="0">
            <a:off x="1770242" y="6126753"/>
            <a:ext cx="9627140" cy="575526"/>
            <a:chOff x="0" y="0"/>
            <a:chExt cx="5258797" cy="314379"/>
          </a:xfrm>
        </p:grpSpPr>
        <p:sp>
          <p:nvSpPr>
            <p:cNvPr name="Freeform 21" id="21"/>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2" id="22"/>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D) Châtains moyens à foncés.</a:t>
              </a:r>
            </a:p>
          </p:txBody>
        </p:sp>
      </p:grpSp>
      <p:grpSp>
        <p:nvGrpSpPr>
          <p:cNvPr name="Group 23" id="23"/>
          <p:cNvGrpSpPr/>
          <p:nvPr/>
        </p:nvGrpSpPr>
        <p:grpSpPr>
          <a:xfrm rot="0">
            <a:off x="1812814" y="6845154"/>
            <a:ext cx="9584568" cy="575526"/>
            <a:chOff x="0" y="0"/>
            <a:chExt cx="5235543" cy="314379"/>
          </a:xfrm>
        </p:grpSpPr>
        <p:sp>
          <p:nvSpPr>
            <p:cNvPr name="Freeform 24" id="24"/>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5" id="25"/>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E) Noirs.</a:t>
              </a:r>
            </a:p>
          </p:txBody>
        </p:sp>
      </p:grpSp>
      <p:grpSp>
        <p:nvGrpSpPr>
          <p:cNvPr name="Group 26" id="26"/>
          <p:cNvGrpSpPr/>
          <p:nvPr/>
        </p:nvGrpSpPr>
        <p:grpSpPr>
          <a:xfrm rot="0">
            <a:off x="8286368" y="7563555"/>
            <a:ext cx="3111014" cy="575526"/>
            <a:chOff x="0" y="0"/>
            <a:chExt cx="1699382" cy="314379"/>
          </a:xfrm>
        </p:grpSpPr>
        <p:sp>
          <p:nvSpPr>
            <p:cNvPr name="Freeform 27" id="27"/>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( 7 / 25 )</a:t>
              </a:r>
            </a:p>
          </p:txBody>
        </p:sp>
      </p:grpSp>
      <p:grpSp>
        <p:nvGrpSpPr>
          <p:cNvPr name="Group 29" id="29"/>
          <p:cNvGrpSpPr/>
          <p:nvPr/>
        </p:nvGrpSpPr>
        <p:grpSpPr>
          <a:xfrm rot="0">
            <a:off x="6341786" y="7577956"/>
            <a:ext cx="1735032" cy="575526"/>
            <a:chOff x="0" y="0"/>
            <a:chExt cx="947756" cy="314379"/>
          </a:xfrm>
        </p:grpSpPr>
        <p:sp>
          <p:nvSpPr>
            <p:cNvPr name="Freeform 30" id="3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1" id="31"/>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32" id="32"/>
          <p:cNvGrpSpPr/>
          <p:nvPr/>
        </p:nvGrpSpPr>
        <p:grpSpPr>
          <a:xfrm rot="0">
            <a:off x="1822962" y="7563555"/>
            <a:ext cx="1735032" cy="575526"/>
            <a:chOff x="0" y="0"/>
            <a:chExt cx="947756" cy="314379"/>
          </a:xfrm>
        </p:grpSpPr>
        <p:sp>
          <p:nvSpPr>
            <p:cNvPr name="Freeform 33" id="33"/>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4" id="34"/>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TextBox 35" id="35"/>
          <p:cNvSpPr txBox="true"/>
          <p:nvPr/>
        </p:nvSpPr>
        <p:spPr>
          <a:xfrm rot="0">
            <a:off x="1576401" y="3067864"/>
            <a:ext cx="9536786"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Temps tolérez-vous au soleil avant de commencer à rougir sans FPS?</a:t>
            </a:r>
          </a:p>
        </p:txBody>
      </p:sp>
      <p:sp>
        <p:nvSpPr>
          <p:cNvPr name="TextBox 36" id="36"/>
          <p:cNvSpPr txBox="true"/>
          <p:nvPr/>
        </p:nvSpPr>
        <p:spPr>
          <a:xfrm rot="0">
            <a:off x="1576401" y="1374709"/>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7" id="37"/>
          <p:cNvSpPr txBox="true"/>
          <p:nvPr/>
        </p:nvSpPr>
        <p:spPr>
          <a:xfrm rot="0">
            <a:off x="7062601" y="8746937"/>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38" id="38"/>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9" id="39"/>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40" id="40"/>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41" id="41"/>
          <p:cNvSpPr/>
          <p:nvPr/>
        </p:nvSpPr>
        <p:spPr>
          <a:xfrm flipH="true" flipV="false" rot="0">
            <a:off x="7789585" y="-2125233"/>
            <a:ext cx="10801190" cy="16211917"/>
          </a:xfrm>
          <a:custGeom>
            <a:avLst/>
            <a:gdLst/>
            <a:ahLst/>
            <a:cxnLst/>
            <a:rect r="r" b="b" t="t" l="l"/>
            <a:pathLst>
              <a:path h="16211917" w="10801190">
                <a:moveTo>
                  <a:pt x="10801190" y="0"/>
                </a:moveTo>
                <a:lnTo>
                  <a:pt x="0" y="0"/>
                </a:lnTo>
                <a:lnTo>
                  <a:pt x="0" y="16211917"/>
                </a:lnTo>
                <a:lnTo>
                  <a:pt x="10801190" y="16211917"/>
                </a:lnTo>
                <a:lnTo>
                  <a:pt x="10801190" y="0"/>
                </a:lnTo>
                <a:close/>
              </a:path>
            </a:pathLst>
          </a:custGeom>
          <a:blipFill>
            <a:blip r:embed="rId4"/>
            <a:stretch>
              <a:fillRect l="0" t="0" r="0" b="0"/>
            </a:stretch>
          </a:blipFill>
        </p:spPr>
      </p:sp>
    </p:spTree>
  </p:cSld>
  <p:clrMapOvr>
    <a:masterClrMapping/>
  </p:clrMapOvr>
  <p:transition spd="slow">
    <p:cover dir="l"/>
  </p:transition>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2492348"/>
            <a:ext cx="11022271" cy="6073614"/>
            <a:chOff x="0" y="0"/>
            <a:chExt cx="2612129" cy="1439364"/>
          </a:xfrm>
        </p:grpSpPr>
        <p:sp>
          <p:nvSpPr>
            <p:cNvPr name="Freeform 5" id="5"/>
            <p:cNvSpPr/>
            <p:nvPr/>
          </p:nvSpPr>
          <p:spPr>
            <a:xfrm flipH="false" flipV="false" rot="0">
              <a:off x="0" y="0"/>
              <a:ext cx="2612129" cy="1439364"/>
            </a:xfrm>
            <a:custGeom>
              <a:avLst/>
              <a:gdLst/>
              <a:ahLst/>
              <a:cxnLst/>
              <a:rect r="r" b="b" t="t" l="l"/>
              <a:pathLst>
                <a:path h="1439364" w="2612129">
                  <a:moveTo>
                    <a:pt x="35822" y="0"/>
                  </a:moveTo>
                  <a:lnTo>
                    <a:pt x="2576307" y="0"/>
                  </a:lnTo>
                  <a:cubicBezTo>
                    <a:pt x="2596091" y="0"/>
                    <a:pt x="2612129" y="16038"/>
                    <a:pt x="2612129" y="35822"/>
                  </a:cubicBezTo>
                  <a:lnTo>
                    <a:pt x="2612129" y="1403542"/>
                  </a:lnTo>
                  <a:cubicBezTo>
                    <a:pt x="2612129" y="1423326"/>
                    <a:pt x="2596091" y="1439364"/>
                    <a:pt x="2576307" y="1439364"/>
                  </a:cubicBezTo>
                  <a:lnTo>
                    <a:pt x="35822" y="1439364"/>
                  </a:lnTo>
                  <a:cubicBezTo>
                    <a:pt x="26321" y="1439364"/>
                    <a:pt x="17210" y="1435590"/>
                    <a:pt x="10492" y="1428872"/>
                  </a:cubicBezTo>
                  <a:cubicBezTo>
                    <a:pt x="3774" y="1422154"/>
                    <a:pt x="0" y="1413043"/>
                    <a:pt x="0" y="1403542"/>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477464"/>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3965245"/>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Très sensible, je prends toujours des coups de soleil.</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4683646"/>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Plutôt sensible, mais bronze un peu après un coup de soleil.</a:t>
              </a:r>
            </a:p>
          </p:txBody>
        </p:sp>
      </p:grpSp>
      <p:grpSp>
        <p:nvGrpSpPr>
          <p:cNvPr name="Group 17" id="17"/>
          <p:cNvGrpSpPr/>
          <p:nvPr/>
        </p:nvGrpSpPr>
        <p:grpSpPr>
          <a:xfrm rot="0">
            <a:off x="1770242" y="5405200"/>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Moyennement sensible, je bronze facilement après quelques coups de soleil.</a:t>
              </a:r>
            </a:p>
          </p:txBody>
        </p:sp>
      </p:grpSp>
      <p:grpSp>
        <p:nvGrpSpPr>
          <p:cNvPr name="Group 20" id="20"/>
          <p:cNvGrpSpPr/>
          <p:nvPr/>
        </p:nvGrpSpPr>
        <p:grpSpPr>
          <a:xfrm rot="0">
            <a:off x="1770242" y="6126753"/>
            <a:ext cx="9627140" cy="575526"/>
            <a:chOff x="0" y="0"/>
            <a:chExt cx="5258797" cy="314379"/>
          </a:xfrm>
        </p:grpSpPr>
        <p:sp>
          <p:nvSpPr>
            <p:cNvPr name="Freeform 21" id="21"/>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2" id="22"/>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D) Peu sensible, je bronze sans coups de soleil.</a:t>
              </a:r>
            </a:p>
          </p:txBody>
        </p:sp>
      </p:grpSp>
      <p:grpSp>
        <p:nvGrpSpPr>
          <p:cNvPr name="Group 23" id="23"/>
          <p:cNvGrpSpPr/>
          <p:nvPr/>
        </p:nvGrpSpPr>
        <p:grpSpPr>
          <a:xfrm rot="0">
            <a:off x="1812814" y="6845154"/>
            <a:ext cx="9584568" cy="575526"/>
            <a:chOff x="0" y="0"/>
            <a:chExt cx="5235543" cy="314379"/>
          </a:xfrm>
        </p:grpSpPr>
        <p:sp>
          <p:nvSpPr>
            <p:cNvPr name="Freeform 24" id="24"/>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5" id="25"/>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E) Non sensible, je bronze très facilement et jamais de coups de soleil.</a:t>
              </a:r>
            </a:p>
          </p:txBody>
        </p:sp>
      </p:grpSp>
      <p:grpSp>
        <p:nvGrpSpPr>
          <p:cNvPr name="Group 26" id="26"/>
          <p:cNvGrpSpPr/>
          <p:nvPr/>
        </p:nvGrpSpPr>
        <p:grpSpPr>
          <a:xfrm rot="0">
            <a:off x="8286368" y="7563555"/>
            <a:ext cx="3111014" cy="575526"/>
            <a:chOff x="0" y="0"/>
            <a:chExt cx="1699382" cy="314379"/>
          </a:xfrm>
        </p:grpSpPr>
        <p:sp>
          <p:nvSpPr>
            <p:cNvPr name="Freeform 27" id="27"/>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( 8 / 25 )</a:t>
              </a:r>
            </a:p>
          </p:txBody>
        </p:sp>
      </p:grpSp>
      <p:grpSp>
        <p:nvGrpSpPr>
          <p:cNvPr name="Group 29" id="29"/>
          <p:cNvGrpSpPr/>
          <p:nvPr/>
        </p:nvGrpSpPr>
        <p:grpSpPr>
          <a:xfrm rot="0">
            <a:off x="6341786" y="7577956"/>
            <a:ext cx="1735032" cy="575526"/>
            <a:chOff x="0" y="0"/>
            <a:chExt cx="947756" cy="314379"/>
          </a:xfrm>
        </p:grpSpPr>
        <p:sp>
          <p:nvSpPr>
            <p:cNvPr name="Freeform 30" id="3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1" id="31"/>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32" id="32"/>
          <p:cNvGrpSpPr/>
          <p:nvPr/>
        </p:nvGrpSpPr>
        <p:grpSpPr>
          <a:xfrm rot="0">
            <a:off x="1822962" y="7563555"/>
            <a:ext cx="1735032" cy="575526"/>
            <a:chOff x="0" y="0"/>
            <a:chExt cx="947756" cy="314379"/>
          </a:xfrm>
        </p:grpSpPr>
        <p:sp>
          <p:nvSpPr>
            <p:cNvPr name="Freeform 33" id="33"/>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4" id="34"/>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TextBox 35" id="35"/>
          <p:cNvSpPr txBox="true"/>
          <p:nvPr/>
        </p:nvSpPr>
        <p:spPr>
          <a:xfrm rot="0">
            <a:off x="1576401" y="3067864"/>
            <a:ext cx="9536786"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Votre peau est-elle sensible au soleil?</a:t>
            </a:r>
          </a:p>
        </p:txBody>
      </p:sp>
      <p:sp>
        <p:nvSpPr>
          <p:cNvPr name="TextBox 36" id="36"/>
          <p:cNvSpPr txBox="true"/>
          <p:nvPr/>
        </p:nvSpPr>
        <p:spPr>
          <a:xfrm rot="0">
            <a:off x="1576401" y="1374709"/>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7" id="37"/>
          <p:cNvSpPr txBox="true"/>
          <p:nvPr/>
        </p:nvSpPr>
        <p:spPr>
          <a:xfrm rot="0">
            <a:off x="7062601" y="8746937"/>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38" id="38"/>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9" id="39"/>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40" id="40"/>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41" id="41"/>
          <p:cNvSpPr/>
          <p:nvPr/>
        </p:nvSpPr>
        <p:spPr>
          <a:xfrm flipH="false" flipV="false" rot="0">
            <a:off x="10854520" y="-865400"/>
            <a:ext cx="7433480" cy="11150220"/>
          </a:xfrm>
          <a:custGeom>
            <a:avLst/>
            <a:gdLst/>
            <a:ahLst/>
            <a:cxnLst/>
            <a:rect r="r" b="b" t="t" l="l"/>
            <a:pathLst>
              <a:path h="11150220" w="7433480">
                <a:moveTo>
                  <a:pt x="0" y="0"/>
                </a:moveTo>
                <a:lnTo>
                  <a:pt x="7433480" y="0"/>
                </a:lnTo>
                <a:lnTo>
                  <a:pt x="7433480" y="11150219"/>
                </a:lnTo>
                <a:lnTo>
                  <a:pt x="0" y="11150219"/>
                </a:lnTo>
                <a:lnTo>
                  <a:pt x="0" y="0"/>
                </a:lnTo>
                <a:close/>
              </a:path>
            </a:pathLst>
          </a:custGeom>
          <a:blipFill>
            <a:blip r:embed="rId4"/>
            <a:stretch>
              <a:fillRect l="0" t="0" r="0" b="0"/>
            </a:stretch>
          </a:blipFill>
        </p:spPr>
      </p:sp>
    </p:spTree>
  </p:cSld>
  <p:clrMapOvr>
    <a:masterClrMapping/>
  </p:clrMapOvr>
  <p:transition spd="slow">
    <p:cover dir="l"/>
  </p:transition>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2492348"/>
            <a:ext cx="11022271" cy="6073614"/>
            <a:chOff x="0" y="0"/>
            <a:chExt cx="2612129" cy="1439364"/>
          </a:xfrm>
        </p:grpSpPr>
        <p:sp>
          <p:nvSpPr>
            <p:cNvPr name="Freeform 5" id="5"/>
            <p:cNvSpPr/>
            <p:nvPr/>
          </p:nvSpPr>
          <p:spPr>
            <a:xfrm flipH="false" flipV="false" rot="0">
              <a:off x="0" y="0"/>
              <a:ext cx="2612129" cy="1439364"/>
            </a:xfrm>
            <a:custGeom>
              <a:avLst/>
              <a:gdLst/>
              <a:ahLst/>
              <a:cxnLst/>
              <a:rect r="r" b="b" t="t" l="l"/>
              <a:pathLst>
                <a:path h="1439364" w="2612129">
                  <a:moveTo>
                    <a:pt x="35822" y="0"/>
                  </a:moveTo>
                  <a:lnTo>
                    <a:pt x="2576307" y="0"/>
                  </a:lnTo>
                  <a:cubicBezTo>
                    <a:pt x="2596091" y="0"/>
                    <a:pt x="2612129" y="16038"/>
                    <a:pt x="2612129" y="35822"/>
                  </a:cubicBezTo>
                  <a:lnTo>
                    <a:pt x="2612129" y="1403542"/>
                  </a:lnTo>
                  <a:cubicBezTo>
                    <a:pt x="2612129" y="1423326"/>
                    <a:pt x="2596091" y="1439364"/>
                    <a:pt x="2576307" y="1439364"/>
                  </a:cubicBezTo>
                  <a:lnTo>
                    <a:pt x="35822" y="1439364"/>
                  </a:lnTo>
                  <a:cubicBezTo>
                    <a:pt x="26321" y="1439364"/>
                    <a:pt x="17210" y="1435590"/>
                    <a:pt x="10492" y="1428872"/>
                  </a:cubicBezTo>
                  <a:cubicBezTo>
                    <a:pt x="3774" y="1422154"/>
                    <a:pt x="0" y="1413043"/>
                    <a:pt x="0" y="1403542"/>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477464"/>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3965245"/>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Elle devient rouge, douloureuse et pèle rapidement.</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4683646"/>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Elle devient rouge puis pèle après quelques jours.</a:t>
              </a:r>
            </a:p>
          </p:txBody>
        </p:sp>
      </p:grpSp>
      <p:grpSp>
        <p:nvGrpSpPr>
          <p:cNvPr name="Group 17" id="17"/>
          <p:cNvGrpSpPr/>
          <p:nvPr/>
        </p:nvGrpSpPr>
        <p:grpSpPr>
          <a:xfrm rot="0">
            <a:off x="1770242" y="5405200"/>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Elle devient légèrement rouge et bronze par la suite.</a:t>
              </a:r>
            </a:p>
          </p:txBody>
        </p:sp>
      </p:grpSp>
      <p:grpSp>
        <p:nvGrpSpPr>
          <p:cNvPr name="Group 20" id="20"/>
          <p:cNvGrpSpPr/>
          <p:nvPr/>
        </p:nvGrpSpPr>
        <p:grpSpPr>
          <a:xfrm rot="0">
            <a:off x="1770242" y="6126753"/>
            <a:ext cx="9627140" cy="575526"/>
            <a:chOff x="0" y="0"/>
            <a:chExt cx="5258797" cy="314379"/>
          </a:xfrm>
        </p:grpSpPr>
        <p:sp>
          <p:nvSpPr>
            <p:cNvPr name="Freeform 21" id="21"/>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2" id="22"/>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D) Elle bronze directement, sans rougeur ni desquamation.</a:t>
              </a:r>
            </a:p>
          </p:txBody>
        </p:sp>
      </p:grpSp>
      <p:grpSp>
        <p:nvGrpSpPr>
          <p:cNvPr name="Group 23" id="23"/>
          <p:cNvGrpSpPr/>
          <p:nvPr/>
        </p:nvGrpSpPr>
        <p:grpSpPr>
          <a:xfrm rot="0">
            <a:off x="1812814" y="6845154"/>
            <a:ext cx="9584568" cy="575526"/>
            <a:chOff x="0" y="0"/>
            <a:chExt cx="5235543" cy="314379"/>
          </a:xfrm>
        </p:grpSpPr>
        <p:sp>
          <p:nvSpPr>
            <p:cNvPr name="Freeform 24" id="24"/>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5" id="25"/>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E) Elle ne pèle jamais, elle bronze uniformément.</a:t>
              </a:r>
            </a:p>
          </p:txBody>
        </p:sp>
      </p:grpSp>
      <p:grpSp>
        <p:nvGrpSpPr>
          <p:cNvPr name="Group 26" id="26"/>
          <p:cNvGrpSpPr/>
          <p:nvPr/>
        </p:nvGrpSpPr>
        <p:grpSpPr>
          <a:xfrm rot="0">
            <a:off x="8286368" y="7563555"/>
            <a:ext cx="3111014" cy="575526"/>
            <a:chOff x="0" y="0"/>
            <a:chExt cx="1699382" cy="314379"/>
          </a:xfrm>
        </p:grpSpPr>
        <p:sp>
          <p:nvSpPr>
            <p:cNvPr name="Freeform 27" id="27"/>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( 9 / 25 )</a:t>
              </a:r>
            </a:p>
          </p:txBody>
        </p:sp>
      </p:grpSp>
      <p:grpSp>
        <p:nvGrpSpPr>
          <p:cNvPr name="Group 29" id="29"/>
          <p:cNvGrpSpPr/>
          <p:nvPr/>
        </p:nvGrpSpPr>
        <p:grpSpPr>
          <a:xfrm rot="0">
            <a:off x="6341786" y="7577956"/>
            <a:ext cx="1735032" cy="575526"/>
            <a:chOff x="0" y="0"/>
            <a:chExt cx="947756" cy="314379"/>
          </a:xfrm>
        </p:grpSpPr>
        <p:sp>
          <p:nvSpPr>
            <p:cNvPr name="Freeform 30" id="3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1" id="31"/>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32" id="32"/>
          <p:cNvGrpSpPr/>
          <p:nvPr/>
        </p:nvGrpSpPr>
        <p:grpSpPr>
          <a:xfrm rot="0">
            <a:off x="1822962" y="7563555"/>
            <a:ext cx="1735032" cy="575526"/>
            <a:chOff x="0" y="0"/>
            <a:chExt cx="947756" cy="314379"/>
          </a:xfrm>
        </p:grpSpPr>
        <p:sp>
          <p:nvSpPr>
            <p:cNvPr name="Freeform 33" id="33"/>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4" id="34"/>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TextBox 35" id="35"/>
          <p:cNvSpPr txBox="true"/>
          <p:nvPr/>
        </p:nvSpPr>
        <p:spPr>
          <a:xfrm rot="0">
            <a:off x="1576401" y="3067864"/>
            <a:ext cx="9536786"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Comment réagit votre peau après un coup de soleil?</a:t>
            </a:r>
          </a:p>
        </p:txBody>
      </p:sp>
      <p:sp>
        <p:nvSpPr>
          <p:cNvPr name="TextBox 36" id="36"/>
          <p:cNvSpPr txBox="true"/>
          <p:nvPr/>
        </p:nvSpPr>
        <p:spPr>
          <a:xfrm rot="0">
            <a:off x="1576401" y="1374709"/>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7" id="37"/>
          <p:cNvSpPr txBox="true"/>
          <p:nvPr/>
        </p:nvSpPr>
        <p:spPr>
          <a:xfrm rot="0">
            <a:off x="7062601" y="8746937"/>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38" id="38"/>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9" id="39"/>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40" id="40"/>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41" id="41"/>
          <p:cNvSpPr/>
          <p:nvPr/>
        </p:nvSpPr>
        <p:spPr>
          <a:xfrm flipH="true" flipV="false" rot="0">
            <a:off x="11397382" y="-435957"/>
            <a:ext cx="6977763" cy="12309965"/>
          </a:xfrm>
          <a:custGeom>
            <a:avLst/>
            <a:gdLst/>
            <a:ahLst/>
            <a:cxnLst/>
            <a:rect r="r" b="b" t="t" l="l"/>
            <a:pathLst>
              <a:path h="12309965" w="6977763">
                <a:moveTo>
                  <a:pt x="6977764" y="0"/>
                </a:moveTo>
                <a:lnTo>
                  <a:pt x="0" y="0"/>
                </a:lnTo>
                <a:lnTo>
                  <a:pt x="0" y="12309966"/>
                </a:lnTo>
                <a:lnTo>
                  <a:pt x="6977764" y="12309966"/>
                </a:lnTo>
                <a:lnTo>
                  <a:pt x="6977764" y="0"/>
                </a:lnTo>
                <a:close/>
              </a:path>
            </a:pathLst>
          </a:custGeom>
          <a:blipFill>
            <a:blip r:embed="rId4"/>
            <a:stretch>
              <a:fillRect l="0" t="0" r="-98779" b="0"/>
            </a:stretch>
          </a:blipFill>
        </p:spPr>
      </p:sp>
    </p:spTree>
  </p:cSld>
  <p:clrMapOvr>
    <a:masterClrMapping/>
  </p:clrMapOvr>
  <p:transition spd="slow">
    <p:cover dir="l"/>
  </p:transition>
</p:sld>
</file>

<file path=ppt/slides/slide1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2492348"/>
            <a:ext cx="11022271" cy="6073614"/>
            <a:chOff x="0" y="0"/>
            <a:chExt cx="2612129" cy="1439364"/>
          </a:xfrm>
        </p:grpSpPr>
        <p:sp>
          <p:nvSpPr>
            <p:cNvPr name="Freeform 5" id="5"/>
            <p:cNvSpPr/>
            <p:nvPr/>
          </p:nvSpPr>
          <p:spPr>
            <a:xfrm flipH="false" flipV="false" rot="0">
              <a:off x="0" y="0"/>
              <a:ext cx="2612129" cy="1439364"/>
            </a:xfrm>
            <a:custGeom>
              <a:avLst/>
              <a:gdLst/>
              <a:ahLst/>
              <a:cxnLst/>
              <a:rect r="r" b="b" t="t" l="l"/>
              <a:pathLst>
                <a:path h="1439364" w="2612129">
                  <a:moveTo>
                    <a:pt x="35822" y="0"/>
                  </a:moveTo>
                  <a:lnTo>
                    <a:pt x="2576307" y="0"/>
                  </a:lnTo>
                  <a:cubicBezTo>
                    <a:pt x="2596091" y="0"/>
                    <a:pt x="2612129" y="16038"/>
                    <a:pt x="2612129" y="35822"/>
                  </a:cubicBezTo>
                  <a:lnTo>
                    <a:pt x="2612129" y="1403542"/>
                  </a:lnTo>
                  <a:cubicBezTo>
                    <a:pt x="2612129" y="1423326"/>
                    <a:pt x="2596091" y="1439364"/>
                    <a:pt x="2576307" y="1439364"/>
                  </a:cubicBezTo>
                  <a:lnTo>
                    <a:pt x="35822" y="1439364"/>
                  </a:lnTo>
                  <a:cubicBezTo>
                    <a:pt x="26321" y="1439364"/>
                    <a:pt x="17210" y="1435590"/>
                    <a:pt x="10492" y="1428872"/>
                  </a:cubicBezTo>
                  <a:cubicBezTo>
                    <a:pt x="3774" y="1422154"/>
                    <a:pt x="0" y="1413043"/>
                    <a:pt x="0" y="1403542"/>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477464"/>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3965245"/>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Oui, plusieurs fois.</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4683646"/>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Oui, une ou deux fois.</a:t>
              </a:r>
            </a:p>
          </p:txBody>
        </p:sp>
      </p:grpSp>
      <p:grpSp>
        <p:nvGrpSpPr>
          <p:cNvPr name="Group 17" id="17"/>
          <p:cNvGrpSpPr/>
          <p:nvPr/>
        </p:nvGrpSpPr>
        <p:grpSpPr>
          <a:xfrm rot="0">
            <a:off x="1770242" y="5405200"/>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Non, mais j’ai parfois un léger coup de soleil.</a:t>
              </a:r>
            </a:p>
          </p:txBody>
        </p:sp>
      </p:grpSp>
      <p:grpSp>
        <p:nvGrpSpPr>
          <p:cNvPr name="Group 20" id="20"/>
          <p:cNvGrpSpPr/>
          <p:nvPr/>
        </p:nvGrpSpPr>
        <p:grpSpPr>
          <a:xfrm rot="0">
            <a:off x="1770242" y="6126753"/>
            <a:ext cx="9627140" cy="575526"/>
            <a:chOff x="0" y="0"/>
            <a:chExt cx="5258797" cy="314379"/>
          </a:xfrm>
        </p:grpSpPr>
        <p:sp>
          <p:nvSpPr>
            <p:cNvPr name="Freeform 21" id="21"/>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2" id="22"/>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D) Très rarement, même avec une longue exposition.</a:t>
              </a:r>
            </a:p>
          </p:txBody>
        </p:sp>
      </p:grpSp>
      <p:grpSp>
        <p:nvGrpSpPr>
          <p:cNvPr name="Group 23" id="23"/>
          <p:cNvGrpSpPr/>
          <p:nvPr/>
        </p:nvGrpSpPr>
        <p:grpSpPr>
          <a:xfrm rot="0">
            <a:off x="1812814" y="6845154"/>
            <a:ext cx="9584568" cy="575526"/>
            <a:chOff x="0" y="0"/>
            <a:chExt cx="5235543" cy="314379"/>
          </a:xfrm>
        </p:grpSpPr>
        <p:sp>
          <p:nvSpPr>
            <p:cNvPr name="Freeform 24" id="24"/>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5" id="25"/>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E) Jamais de coups de soleil.</a:t>
              </a:r>
            </a:p>
          </p:txBody>
        </p:sp>
      </p:grpSp>
      <p:grpSp>
        <p:nvGrpSpPr>
          <p:cNvPr name="Group 26" id="26"/>
          <p:cNvGrpSpPr/>
          <p:nvPr/>
        </p:nvGrpSpPr>
        <p:grpSpPr>
          <a:xfrm rot="0">
            <a:off x="8286368" y="7563555"/>
            <a:ext cx="3111014" cy="575526"/>
            <a:chOff x="0" y="0"/>
            <a:chExt cx="1699382" cy="314379"/>
          </a:xfrm>
        </p:grpSpPr>
        <p:sp>
          <p:nvSpPr>
            <p:cNvPr name="Freeform 27" id="27"/>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( 10 / 25 )</a:t>
              </a:r>
            </a:p>
          </p:txBody>
        </p:sp>
      </p:grpSp>
      <p:grpSp>
        <p:nvGrpSpPr>
          <p:cNvPr name="Group 29" id="29"/>
          <p:cNvGrpSpPr/>
          <p:nvPr/>
        </p:nvGrpSpPr>
        <p:grpSpPr>
          <a:xfrm rot="0">
            <a:off x="6341786" y="7577956"/>
            <a:ext cx="1735032" cy="575526"/>
            <a:chOff x="0" y="0"/>
            <a:chExt cx="947756" cy="314379"/>
          </a:xfrm>
        </p:grpSpPr>
        <p:sp>
          <p:nvSpPr>
            <p:cNvPr name="Freeform 30" id="3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1" id="31"/>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32" id="32"/>
          <p:cNvGrpSpPr/>
          <p:nvPr/>
        </p:nvGrpSpPr>
        <p:grpSpPr>
          <a:xfrm rot="0">
            <a:off x="1822962" y="7563555"/>
            <a:ext cx="1735032" cy="575526"/>
            <a:chOff x="0" y="0"/>
            <a:chExt cx="947756" cy="314379"/>
          </a:xfrm>
        </p:grpSpPr>
        <p:sp>
          <p:nvSpPr>
            <p:cNvPr name="Freeform 33" id="33"/>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4" id="34"/>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TextBox 35" id="35"/>
          <p:cNvSpPr txBox="true"/>
          <p:nvPr/>
        </p:nvSpPr>
        <p:spPr>
          <a:xfrm rot="0">
            <a:off x="1576401" y="3067864"/>
            <a:ext cx="9536786"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Avez-vous déjà eu des coups de soleil sévères?</a:t>
            </a:r>
          </a:p>
        </p:txBody>
      </p:sp>
      <p:sp>
        <p:nvSpPr>
          <p:cNvPr name="TextBox 36" id="36"/>
          <p:cNvSpPr txBox="true"/>
          <p:nvPr/>
        </p:nvSpPr>
        <p:spPr>
          <a:xfrm rot="0">
            <a:off x="1576401" y="1374709"/>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7" id="37"/>
          <p:cNvSpPr txBox="true"/>
          <p:nvPr/>
        </p:nvSpPr>
        <p:spPr>
          <a:xfrm rot="0">
            <a:off x="7062601" y="8746937"/>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38" id="38"/>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9" id="39"/>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40" id="40"/>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41" id="41"/>
          <p:cNvSpPr/>
          <p:nvPr/>
        </p:nvSpPr>
        <p:spPr>
          <a:xfrm flipH="true" flipV="false" rot="0">
            <a:off x="9635426" y="503474"/>
            <a:ext cx="9490020" cy="9783526"/>
          </a:xfrm>
          <a:custGeom>
            <a:avLst/>
            <a:gdLst/>
            <a:ahLst/>
            <a:cxnLst/>
            <a:rect r="r" b="b" t="t" l="l"/>
            <a:pathLst>
              <a:path h="9783526" w="9490020">
                <a:moveTo>
                  <a:pt x="9490020" y="0"/>
                </a:moveTo>
                <a:lnTo>
                  <a:pt x="0" y="0"/>
                </a:lnTo>
                <a:lnTo>
                  <a:pt x="0" y="9783526"/>
                </a:lnTo>
                <a:lnTo>
                  <a:pt x="9490020" y="9783526"/>
                </a:lnTo>
                <a:lnTo>
                  <a:pt x="9490020" y="0"/>
                </a:lnTo>
                <a:close/>
              </a:path>
            </a:pathLst>
          </a:custGeom>
          <a:blipFill>
            <a:blip r:embed="rId4"/>
            <a:stretch>
              <a:fillRect l="0" t="0" r="0" b="0"/>
            </a:stretch>
          </a:blipFill>
        </p:spPr>
      </p:sp>
    </p:spTree>
  </p:cSld>
  <p:clrMapOvr>
    <a:masterClrMapping/>
  </p:clrMapOvr>
  <p:transition spd="slow">
    <p:cover dir="l"/>
  </p:transition>
</p:sld>
</file>

<file path=ppt/slides/slide1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2492348"/>
            <a:ext cx="11022271" cy="6073614"/>
            <a:chOff x="0" y="0"/>
            <a:chExt cx="2612129" cy="1439364"/>
          </a:xfrm>
        </p:grpSpPr>
        <p:sp>
          <p:nvSpPr>
            <p:cNvPr name="Freeform 5" id="5"/>
            <p:cNvSpPr/>
            <p:nvPr/>
          </p:nvSpPr>
          <p:spPr>
            <a:xfrm flipH="false" flipV="false" rot="0">
              <a:off x="0" y="0"/>
              <a:ext cx="2612129" cy="1439364"/>
            </a:xfrm>
            <a:custGeom>
              <a:avLst/>
              <a:gdLst/>
              <a:ahLst/>
              <a:cxnLst/>
              <a:rect r="r" b="b" t="t" l="l"/>
              <a:pathLst>
                <a:path h="1439364" w="2612129">
                  <a:moveTo>
                    <a:pt x="35822" y="0"/>
                  </a:moveTo>
                  <a:lnTo>
                    <a:pt x="2576307" y="0"/>
                  </a:lnTo>
                  <a:cubicBezTo>
                    <a:pt x="2596091" y="0"/>
                    <a:pt x="2612129" y="16038"/>
                    <a:pt x="2612129" y="35822"/>
                  </a:cubicBezTo>
                  <a:lnTo>
                    <a:pt x="2612129" y="1403542"/>
                  </a:lnTo>
                  <a:cubicBezTo>
                    <a:pt x="2612129" y="1423326"/>
                    <a:pt x="2596091" y="1439364"/>
                    <a:pt x="2576307" y="1439364"/>
                  </a:cubicBezTo>
                  <a:lnTo>
                    <a:pt x="35822" y="1439364"/>
                  </a:lnTo>
                  <a:cubicBezTo>
                    <a:pt x="26321" y="1439364"/>
                    <a:pt x="17210" y="1435590"/>
                    <a:pt x="10492" y="1428872"/>
                  </a:cubicBezTo>
                  <a:cubicBezTo>
                    <a:pt x="3774" y="1422154"/>
                    <a:pt x="0" y="1413043"/>
                    <a:pt x="0" y="1403542"/>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477464"/>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3965245"/>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Très pâle ou presque invisible.</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4683646"/>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Léger bronzage, teint un peu doré.</a:t>
              </a:r>
            </a:p>
          </p:txBody>
        </p:sp>
      </p:grpSp>
      <p:grpSp>
        <p:nvGrpSpPr>
          <p:cNvPr name="Group 17" id="17"/>
          <p:cNvGrpSpPr/>
          <p:nvPr/>
        </p:nvGrpSpPr>
        <p:grpSpPr>
          <a:xfrm rot="0">
            <a:off x="1770242" y="5405200"/>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Bronzage dorée, mais pas très marqué.</a:t>
              </a:r>
            </a:p>
          </p:txBody>
        </p:sp>
      </p:grpSp>
      <p:grpSp>
        <p:nvGrpSpPr>
          <p:cNvPr name="Group 20" id="20"/>
          <p:cNvGrpSpPr/>
          <p:nvPr/>
        </p:nvGrpSpPr>
        <p:grpSpPr>
          <a:xfrm rot="0">
            <a:off x="1770242" y="6126753"/>
            <a:ext cx="9627140" cy="575526"/>
            <a:chOff x="0" y="0"/>
            <a:chExt cx="5258797" cy="314379"/>
          </a:xfrm>
        </p:grpSpPr>
        <p:sp>
          <p:nvSpPr>
            <p:cNvPr name="Freeform 21" id="21"/>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2" id="22"/>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D) Bronzage bien doré, légèrement foncé.</a:t>
              </a:r>
            </a:p>
          </p:txBody>
        </p:sp>
      </p:grpSp>
      <p:grpSp>
        <p:nvGrpSpPr>
          <p:cNvPr name="Group 23" id="23"/>
          <p:cNvGrpSpPr/>
          <p:nvPr/>
        </p:nvGrpSpPr>
        <p:grpSpPr>
          <a:xfrm rot="0">
            <a:off x="1812814" y="6845154"/>
            <a:ext cx="9584568" cy="575526"/>
            <a:chOff x="0" y="0"/>
            <a:chExt cx="5235543" cy="314379"/>
          </a:xfrm>
        </p:grpSpPr>
        <p:sp>
          <p:nvSpPr>
            <p:cNvPr name="Freeform 24" id="24"/>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5" id="25"/>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E) Très foncé, peau marron ou noire.</a:t>
              </a:r>
            </a:p>
          </p:txBody>
        </p:sp>
      </p:grpSp>
      <p:grpSp>
        <p:nvGrpSpPr>
          <p:cNvPr name="Group 26" id="26"/>
          <p:cNvGrpSpPr/>
          <p:nvPr/>
        </p:nvGrpSpPr>
        <p:grpSpPr>
          <a:xfrm rot="0">
            <a:off x="8286368" y="7563555"/>
            <a:ext cx="3111014" cy="575526"/>
            <a:chOff x="0" y="0"/>
            <a:chExt cx="1699382" cy="314379"/>
          </a:xfrm>
        </p:grpSpPr>
        <p:sp>
          <p:nvSpPr>
            <p:cNvPr name="Freeform 27" id="27"/>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( 11 / 25 )</a:t>
              </a:r>
            </a:p>
          </p:txBody>
        </p:sp>
      </p:grpSp>
      <p:grpSp>
        <p:nvGrpSpPr>
          <p:cNvPr name="Group 29" id="29"/>
          <p:cNvGrpSpPr/>
          <p:nvPr/>
        </p:nvGrpSpPr>
        <p:grpSpPr>
          <a:xfrm rot="0">
            <a:off x="6341786" y="7577956"/>
            <a:ext cx="1735032" cy="575526"/>
            <a:chOff x="0" y="0"/>
            <a:chExt cx="947756" cy="314379"/>
          </a:xfrm>
        </p:grpSpPr>
        <p:sp>
          <p:nvSpPr>
            <p:cNvPr name="Freeform 30" id="3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1" id="31"/>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32" id="32"/>
          <p:cNvGrpSpPr/>
          <p:nvPr/>
        </p:nvGrpSpPr>
        <p:grpSpPr>
          <a:xfrm rot="0">
            <a:off x="1822962" y="7563555"/>
            <a:ext cx="1735032" cy="575526"/>
            <a:chOff x="0" y="0"/>
            <a:chExt cx="947756" cy="314379"/>
          </a:xfrm>
        </p:grpSpPr>
        <p:sp>
          <p:nvSpPr>
            <p:cNvPr name="Freeform 33" id="33"/>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4" id="34"/>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TextBox 35" id="35"/>
          <p:cNvSpPr txBox="true"/>
          <p:nvPr/>
        </p:nvSpPr>
        <p:spPr>
          <a:xfrm rot="0">
            <a:off x="1576401" y="3067864"/>
            <a:ext cx="9536786"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Quelle est la couleur de votre bronzage naturel?</a:t>
            </a:r>
          </a:p>
        </p:txBody>
      </p:sp>
      <p:sp>
        <p:nvSpPr>
          <p:cNvPr name="TextBox 36" id="36"/>
          <p:cNvSpPr txBox="true"/>
          <p:nvPr/>
        </p:nvSpPr>
        <p:spPr>
          <a:xfrm rot="0">
            <a:off x="1576401" y="1374709"/>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7" id="37"/>
          <p:cNvSpPr txBox="true"/>
          <p:nvPr/>
        </p:nvSpPr>
        <p:spPr>
          <a:xfrm rot="0">
            <a:off x="7062601" y="8746937"/>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38" id="38"/>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9" id="39"/>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40" id="40"/>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41" id="41"/>
          <p:cNvSpPr/>
          <p:nvPr/>
        </p:nvSpPr>
        <p:spPr>
          <a:xfrm flipH="false" flipV="false" rot="0">
            <a:off x="9144000" y="-618639"/>
            <a:ext cx="12617402" cy="16684167"/>
          </a:xfrm>
          <a:custGeom>
            <a:avLst/>
            <a:gdLst/>
            <a:ahLst/>
            <a:cxnLst/>
            <a:rect r="r" b="b" t="t" l="l"/>
            <a:pathLst>
              <a:path h="16684167" w="12617402">
                <a:moveTo>
                  <a:pt x="0" y="0"/>
                </a:moveTo>
                <a:lnTo>
                  <a:pt x="12617402" y="0"/>
                </a:lnTo>
                <a:lnTo>
                  <a:pt x="12617402" y="16684168"/>
                </a:lnTo>
                <a:lnTo>
                  <a:pt x="0" y="16684168"/>
                </a:lnTo>
                <a:lnTo>
                  <a:pt x="0" y="0"/>
                </a:lnTo>
                <a:close/>
              </a:path>
            </a:pathLst>
          </a:custGeom>
          <a:blipFill>
            <a:blip r:embed="rId4"/>
            <a:stretch>
              <a:fillRect l="0" t="0" r="0" b="0"/>
            </a:stretch>
          </a:blipFill>
        </p:spPr>
      </p:sp>
    </p:spTree>
  </p:cSld>
  <p:clrMapOvr>
    <a:masterClrMapping/>
  </p:clrMapOvr>
  <p:transition spd="slow">
    <p:cover dir="l"/>
  </p:transition>
</p:sld>
</file>

<file path=ppt/slides/slide1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2492348"/>
            <a:ext cx="11022271" cy="6073614"/>
            <a:chOff x="0" y="0"/>
            <a:chExt cx="2612129" cy="1439364"/>
          </a:xfrm>
        </p:grpSpPr>
        <p:sp>
          <p:nvSpPr>
            <p:cNvPr name="Freeform 5" id="5"/>
            <p:cNvSpPr/>
            <p:nvPr/>
          </p:nvSpPr>
          <p:spPr>
            <a:xfrm flipH="false" flipV="false" rot="0">
              <a:off x="0" y="0"/>
              <a:ext cx="2612129" cy="1439364"/>
            </a:xfrm>
            <a:custGeom>
              <a:avLst/>
              <a:gdLst/>
              <a:ahLst/>
              <a:cxnLst/>
              <a:rect r="r" b="b" t="t" l="l"/>
              <a:pathLst>
                <a:path h="1439364" w="2612129">
                  <a:moveTo>
                    <a:pt x="35822" y="0"/>
                  </a:moveTo>
                  <a:lnTo>
                    <a:pt x="2576307" y="0"/>
                  </a:lnTo>
                  <a:cubicBezTo>
                    <a:pt x="2596091" y="0"/>
                    <a:pt x="2612129" y="16038"/>
                    <a:pt x="2612129" y="35822"/>
                  </a:cubicBezTo>
                  <a:lnTo>
                    <a:pt x="2612129" y="1403542"/>
                  </a:lnTo>
                  <a:cubicBezTo>
                    <a:pt x="2612129" y="1423326"/>
                    <a:pt x="2596091" y="1439364"/>
                    <a:pt x="2576307" y="1439364"/>
                  </a:cubicBezTo>
                  <a:lnTo>
                    <a:pt x="35822" y="1439364"/>
                  </a:lnTo>
                  <a:cubicBezTo>
                    <a:pt x="26321" y="1439364"/>
                    <a:pt x="17210" y="1435590"/>
                    <a:pt x="10492" y="1428872"/>
                  </a:cubicBezTo>
                  <a:cubicBezTo>
                    <a:pt x="3774" y="1422154"/>
                    <a:pt x="0" y="1413043"/>
                    <a:pt x="0" y="1403542"/>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477464"/>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3965245"/>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Très pâles ou rosées.</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4683646"/>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Rosées.</a:t>
              </a:r>
            </a:p>
          </p:txBody>
        </p:sp>
      </p:grpSp>
      <p:grpSp>
        <p:nvGrpSpPr>
          <p:cNvPr name="Group 17" id="17"/>
          <p:cNvGrpSpPr/>
          <p:nvPr/>
        </p:nvGrpSpPr>
        <p:grpSpPr>
          <a:xfrm rot="0">
            <a:off x="1770242" y="5405200"/>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Marrons clairs.</a:t>
              </a:r>
            </a:p>
          </p:txBody>
        </p:sp>
      </p:grpSp>
      <p:grpSp>
        <p:nvGrpSpPr>
          <p:cNvPr name="Group 20" id="20"/>
          <p:cNvGrpSpPr/>
          <p:nvPr/>
        </p:nvGrpSpPr>
        <p:grpSpPr>
          <a:xfrm rot="0">
            <a:off x="1770242" y="6126753"/>
            <a:ext cx="9627140" cy="575526"/>
            <a:chOff x="0" y="0"/>
            <a:chExt cx="5258797" cy="314379"/>
          </a:xfrm>
        </p:grpSpPr>
        <p:sp>
          <p:nvSpPr>
            <p:cNvPr name="Freeform 21" id="21"/>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2" id="22"/>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D) Marrons foncés ou bordeaux.</a:t>
              </a:r>
            </a:p>
          </p:txBody>
        </p:sp>
      </p:grpSp>
      <p:grpSp>
        <p:nvGrpSpPr>
          <p:cNvPr name="Group 23" id="23"/>
          <p:cNvGrpSpPr/>
          <p:nvPr/>
        </p:nvGrpSpPr>
        <p:grpSpPr>
          <a:xfrm rot="0">
            <a:off x="1812814" y="6845154"/>
            <a:ext cx="9584568" cy="575526"/>
            <a:chOff x="0" y="0"/>
            <a:chExt cx="5235543" cy="314379"/>
          </a:xfrm>
        </p:grpSpPr>
        <p:sp>
          <p:nvSpPr>
            <p:cNvPr name="Freeform 24" id="24"/>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5" id="25"/>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E) Très foncées, presques noires.</a:t>
              </a:r>
            </a:p>
          </p:txBody>
        </p:sp>
      </p:grpSp>
      <p:grpSp>
        <p:nvGrpSpPr>
          <p:cNvPr name="Group 26" id="26"/>
          <p:cNvGrpSpPr/>
          <p:nvPr/>
        </p:nvGrpSpPr>
        <p:grpSpPr>
          <a:xfrm rot="0">
            <a:off x="8286368" y="7563555"/>
            <a:ext cx="3111014" cy="575526"/>
            <a:chOff x="0" y="0"/>
            <a:chExt cx="1699382" cy="314379"/>
          </a:xfrm>
        </p:grpSpPr>
        <p:sp>
          <p:nvSpPr>
            <p:cNvPr name="Freeform 27" id="27"/>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( 12 / 25 )</a:t>
              </a:r>
            </a:p>
          </p:txBody>
        </p:sp>
      </p:grpSp>
      <p:grpSp>
        <p:nvGrpSpPr>
          <p:cNvPr name="Group 29" id="29"/>
          <p:cNvGrpSpPr/>
          <p:nvPr/>
        </p:nvGrpSpPr>
        <p:grpSpPr>
          <a:xfrm rot="0">
            <a:off x="6341786" y="7577956"/>
            <a:ext cx="1735032" cy="575526"/>
            <a:chOff x="0" y="0"/>
            <a:chExt cx="947756" cy="314379"/>
          </a:xfrm>
        </p:grpSpPr>
        <p:sp>
          <p:nvSpPr>
            <p:cNvPr name="Freeform 30" id="3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1" id="31"/>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32" id="32"/>
          <p:cNvGrpSpPr/>
          <p:nvPr/>
        </p:nvGrpSpPr>
        <p:grpSpPr>
          <a:xfrm rot="0">
            <a:off x="1822962" y="7563555"/>
            <a:ext cx="1735032" cy="575526"/>
            <a:chOff x="0" y="0"/>
            <a:chExt cx="947756" cy="314379"/>
          </a:xfrm>
        </p:grpSpPr>
        <p:sp>
          <p:nvSpPr>
            <p:cNvPr name="Freeform 33" id="33"/>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4" id="34"/>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TextBox 35" id="35"/>
          <p:cNvSpPr txBox="true"/>
          <p:nvPr/>
        </p:nvSpPr>
        <p:spPr>
          <a:xfrm rot="0">
            <a:off x="1576401" y="3067864"/>
            <a:ext cx="9536786"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Quelle est la couleur de vos lèvres?</a:t>
            </a:r>
          </a:p>
        </p:txBody>
      </p:sp>
      <p:sp>
        <p:nvSpPr>
          <p:cNvPr name="TextBox 36" id="36"/>
          <p:cNvSpPr txBox="true"/>
          <p:nvPr/>
        </p:nvSpPr>
        <p:spPr>
          <a:xfrm rot="0">
            <a:off x="1576401" y="1374709"/>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7" id="37"/>
          <p:cNvSpPr txBox="true"/>
          <p:nvPr/>
        </p:nvSpPr>
        <p:spPr>
          <a:xfrm rot="0">
            <a:off x="7062601" y="8746937"/>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38" id="38"/>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9" id="39"/>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40" id="40"/>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41" id="41"/>
          <p:cNvSpPr/>
          <p:nvPr/>
        </p:nvSpPr>
        <p:spPr>
          <a:xfrm flipH="true" flipV="false" rot="0">
            <a:off x="10112713" y="-307455"/>
            <a:ext cx="9876014" cy="12345017"/>
          </a:xfrm>
          <a:custGeom>
            <a:avLst/>
            <a:gdLst/>
            <a:ahLst/>
            <a:cxnLst/>
            <a:rect r="r" b="b" t="t" l="l"/>
            <a:pathLst>
              <a:path h="12345017" w="9876014">
                <a:moveTo>
                  <a:pt x="9876014" y="0"/>
                </a:moveTo>
                <a:lnTo>
                  <a:pt x="0" y="0"/>
                </a:lnTo>
                <a:lnTo>
                  <a:pt x="0" y="12345017"/>
                </a:lnTo>
                <a:lnTo>
                  <a:pt x="9876014" y="12345017"/>
                </a:lnTo>
                <a:lnTo>
                  <a:pt x="9876014" y="0"/>
                </a:lnTo>
                <a:close/>
              </a:path>
            </a:pathLst>
          </a:custGeom>
          <a:blipFill>
            <a:blip r:embed="rId4"/>
            <a:stretch>
              <a:fillRect l="0" t="0" r="0" b="0"/>
            </a:stretch>
          </a:blipFill>
        </p:spPr>
      </p:sp>
    </p:spTree>
  </p:cSld>
  <p:clrMapOvr>
    <a:masterClrMapping/>
  </p:clrMapOvr>
  <p:transition spd="slow">
    <p:cover dir="l"/>
  </p:transition>
</p:sld>
</file>

<file path=ppt/slides/slide1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2854120"/>
            <a:ext cx="11022271" cy="5331021"/>
            <a:chOff x="0" y="0"/>
            <a:chExt cx="2612129" cy="1263380"/>
          </a:xfrm>
        </p:grpSpPr>
        <p:sp>
          <p:nvSpPr>
            <p:cNvPr name="Freeform 5" id="5"/>
            <p:cNvSpPr/>
            <p:nvPr/>
          </p:nvSpPr>
          <p:spPr>
            <a:xfrm flipH="false" flipV="false" rot="0">
              <a:off x="0" y="0"/>
              <a:ext cx="2612129" cy="1263380"/>
            </a:xfrm>
            <a:custGeom>
              <a:avLst/>
              <a:gdLst/>
              <a:ahLst/>
              <a:cxnLst/>
              <a:rect r="r" b="b" t="t" l="l"/>
              <a:pathLst>
                <a:path h="1263380" w="2612129">
                  <a:moveTo>
                    <a:pt x="35822" y="0"/>
                  </a:moveTo>
                  <a:lnTo>
                    <a:pt x="2576307" y="0"/>
                  </a:lnTo>
                  <a:cubicBezTo>
                    <a:pt x="2596091" y="0"/>
                    <a:pt x="2612129" y="16038"/>
                    <a:pt x="2612129" y="35822"/>
                  </a:cubicBezTo>
                  <a:lnTo>
                    <a:pt x="2612129" y="1227558"/>
                  </a:lnTo>
                  <a:cubicBezTo>
                    <a:pt x="2612129" y="1237058"/>
                    <a:pt x="2608355" y="1246170"/>
                    <a:pt x="2601637" y="1252888"/>
                  </a:cubicBezTo>
                  <a:cubicBezTo>
                    <a:pt x="2594919" y="1259606"/>
                    <a:pt x="2585807" y="1263380"/>
                    <a:pt x="2576307" y="1263380"/>
                  </a:cubicBezTo>
                  <a:lnTo>
                    <a:pt x="35822" y="1263380"/>
                  </a:lnTo>
                  <a:cubicBezTo>
                    <a:pt x="16038" y="1263380"/>
                    <a:pt x="0" y="1247342"/>
                    <a:pt x="0" y="1227558"/>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301480"/>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4327017"/>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Très souvent.</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5045418"/>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Parfois.</a:t>
              </a:r>
            </a:p>
          </p:txBody>
        </p:sp>
      </p:grpSp>
      <p:grpSp>
        <p:nvGrpSpPr>
          <p:cNvPr name="Group 17" id="17"/>
          <p:cNvGrpSpPr/>
          <p:nvPr/>
        </p:nvGrpSpPr>
        <p:grpSpPr>
          <a:xfrm rot="0">
            <a:off x="1770242" y="5766971"/>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Rarement.</a:t>
              </a:r>
            </a:p>
          </p:txBody>
        </p:sp>
      </p:grpSp>
      <p:grpSp>
        <p:nvGrpSpPr>
          <p:cNvPr name="Group 20" id="20"/>
          <p:cNvGrpSpPr/>
          <p:nvPr/>
        </p:nvGrpSpPr>
        <p:grpSpPr>
          <a:xfrm rot="0">
            <a:off x="1770242" y="6488525"/>
            <a:ext cx="9627140" cy="575526"/>
            <a:chOff x="0" y="0"/>
            <a:chExt cx="5258797" cy="314379"/>
          </a:xfrm>
        </p:grpSpPr>
        <p:sp>
          <p:nvSpPr>
            <p:cNvPr name="Freeform 21" id="21"/>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2" id="22"/>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D) Jamais.</a:t>
              </a:r>
            </a:p>
          </p:txBody>
        </p:sp>
      </p:grpSp>
      <p:grpSp>
        <p:nvGrpSpPr>
          <p:cNvPr name="Group 23" id="23"/>
          <p:cNvGrpSpPr/>
          <p:nvPr/>
        </p:nvGrpSpPr>
        <p:grpSpPr>
          <a:xfrm rot="0">
            <a:off x="8286368" y="7206926"/>
            <a:ext cx="3111014" cy="575526"/>
            <a:chOff x="0" y="0"/>
            <a:chExt cx="1699382" cy="314379"/>
          </a:xfrm>
        </p:grpSpPr>
        <p:sp>
          <p:nvSpPr>
            <p:cNvPr name="Freeform 24" id="24"/>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5" id="25"/>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( 13 / 25 )</a:t>
              </a:r>
            </a:p>
          </p:txBody>
        </p:sp>
      </p:grpSp>
      <p:grpSp>
        <p:nvGrpSpPr>
          <p:cNvPr name="Group 26" id="26"/>
          <p:cNvGrpSpPr/>
          <p:nvPr/>
        </p:nvGrpSpPr>
        <p:grpSpPr>
          <a:xfrm rot="0">
            <a:off x="6341786" y="7221327"/>
            <a:ext cx="1735032" cy="575526"/>
            <a:chOff x="0" y="0"/>
            <a:chExt cx="947756" cy="314379"/>
          </a:xfrm>
        </p:grpSpPr>
        <p:sp>
          <p:nvSpPr>
            <p:cNvPr name="Freeform 27" id="27"/>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29" id="29"/>
          <p:cNvGrpSpPr/>
          <p:nvPr/>
        </p:nvGrpSpPr>
        <p:grpSpPr>
          <a:xfrm rot="0">
            <a:off x="1822962" y="7206926"/>
            <a:ext cx="1735032" cy="575526"/>
            <a:chOff x="0" y="0"/>
            <a:chExt cx="947756" cy="314379"/>
          </a:xfrm>
        </p:grpSpPr>
        <p:sp>
          <p:nvSpPr>
            <p:cNvPr name="Freeform 30" id="3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1" id="31"/>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TextBox 32" id="32"/>
          <p:cNvSpPr txBox="true"/>
          <p:nvPr/>
        </p:nvSpPr>
        <p:spPr>
          <a:xfrm rot="0">
            <a:off x="1576401" y="3392304"/>
            <a:ext cx="9536786"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Êtes-vous souvent exposé(e) au soleil?</a:t>
            </a:r>
          </a:p>
        </p:txBody>
      </p:sp>
      <p:sp>
        <p:nvSpPr>
          <p:cNvPr name="TextBox 33" id="33"/>
          <p:cNvSpPr txBox="true"/>
          <p:nvPr/>
        </p:nvSpPr>
        <p:spPr>
          <a:xfrm rot="0">
            <a:off x="1576401" y="1736480"/>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4" id="34"/>
          <p:cNvSpPr txBox="true"/>
          <p:nvPr/>
        </p:nvSpPr>
        <p:spPr>
          <a:xfrm rot="0">
            <a:off x="7020030" y="8385166"/>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35" id="35"/>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6" id="36"/>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37" id="37"/>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38" id="38"/>
          <p:cNvSpPr/>
          <p:nvPr/>
        </p:nvSpPr>
        <p:spPr>
          <a:xfrm flipH="true" flipV="false" rot="0">
            <a:off x="10397357" y="353126"/>
            <a:ext cx="8755885" cy="9933874"/>
          </a:xfrm>
          <a:custGeom>
            <a:avLst/>
            <a:gdLst/>
            <a:ahLst/>
            <a:cxnLst/>
            <a:rect r="r" b="b" t="t" l="l"/>
            <a:pathLst>
              <a:path h="9933874" w="8755885">
                <a:moveTo>
                  <a:pt x="8755885" y="0"/>
                </a:moveTo>
                <a:lnTo>
                  <a:pt x="0" y="0"/>
                </a:lnTo>
                <a:lnTo>
                  <a:pt x="0" y="9933874"/>
                </a:lnTo>
                <a:lnTo>
                  <a:pt x="8755885" y="9933874"/>
                </a:lnTo>
                <a:lnTo>
                  <a:pt x="8755885" y="0"/>
                </a:lnTo>
                <a:close/>
              </a:path>
            </a:pathLst>
          </a:custGeom>
          <a:blipFill>
            <a:blip r:embed="rId4"/>
            <a:stretch>
              <a:fillRect l="0" t="0" r="-70286" b="0"/>
            </a:stretch>
          </a:blipFill>
        </p:spPr>
      </p:sp>
    </p:spTree>
  </p:cSld>
  <p:clrMapOvr>
    <a:masterClrMapping/>
  </p:clrMapOvr>
  <p:transition spd="slow">
    <p:cover dir="l"/>
  </p:transition>
</p:sld>
</file>

<file path=ppt/slides/slide1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3228073"/>
            <a:ext cx="11022271" cy="4554540"/>
            <a:chOff x="0" y="0"/>
            <a:chExt cx="2612129" cy="1079364"/>
          </a:xfrm>
        </p:grpSpPr>
        <p:sp>
          <p:nvSpPr>
            <p:cNvPr name="Freeform 5" id="5"/>
            <p:cNvSpPr/>
            <p:nvPr/>
          </p:nvSpPr>
          <p:spPr>
            <a:xfrm flipH="false" flipV="false" rot="0">
              <a:off x="0" y="0"/>
              <a:ext cx="2612129" cy="1079364"/>
            </a:xfrm>
            <a:custGeom>
              <a:avLst/>
              <a:gdLst/>
              <a:ahLst/>
              <a:cxnLst/>
              <a:rect r="r" b="b" t="t" l="l"/>
              <a:pathLst>
                <a:path h="1079364" w="2612129">
                  <a:moveTo>
                    <a:pt x="35822" y="0"/>
                  </a:moveTo>
                  <a:lnTo>
                    <a:pt x="2576307" y="0"/>
                  </a:lnTo>
                  <a:cubicBezTo>
                    <a:pt x="2596091" y="0"/>
                    <a:pt x="2612129" y="16038"/>
                    <a:pt x="2612129" y="35822"/>
                  </a:cubicBezTo>
                  <a:lnTo>
                    <a:pt x="2612129" y="1043542"/>
                  </a:lnTo>
                  <a:cubicBezTo>
                    <a:pt x="2612129" y="1053043"/>
                    <a:pt x="2608355" y="1062154"/>
                    <a:pt x="2601637" y="1068872"/>
                  </a:cubicBezTo>
                  <a:cubicBezTo>
                    <a:pt x="2594919" y="1075590"/>
                    <a:pt x="2585807" y="1079364"/>
                    <a:pt x="2576307" y="1079364"/>
                  </a:cubicBezTo>
                  <a:lnTo>
                    <a:pt x="35822" y="1079364"/>
                  </a:lnTo>
                  <a:cubicBezTo>
                    <a:pt x="16038" y="1079364"/>
                    <a:pt x="0" y="1063326"/>
                    <a:pt x="0" y="1043542"/>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117464"/>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4700970"/>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Oui, fréquemment.</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5419371"/>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Oui, parfois.</a:t>
              </a:r>
            </a:p>
          </p:txBody>
        </p:sp>
      </p:grpSp>
      <p:grpSp>
        <p:nvGrpSpPr>
          <p:cNvPr name="Group 17" id="17"/>
          <p:cNvGrpSpPr/>
          <p:nvPr/>
        </p:nvGrpSpPr>
        <p:grpSpPr>
          <a:xfrm rot="0">
            <a:off x="1770242" y="6140925"/>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Jamais.</a:t>
              </a:r>
            </a:p>
          </p:txBody>
        </p:sp>
      </p:grpSp>
      <p:grpSp>
        <p:nvGrpSpPr>
          <p:cNvPr name="Group 20" id="20"/>
          <p:cNvGrpSpPr/>
          <p:nvPr/>
        </p:nvGrpSpPr>
        <p:grpSpPr>
          <a:xfrm rot="0">
            <a:off x="8286368" y="6859325"/>
            <a:ext cx="3111014" cy="575526"/>
            <a:chOff x="0" y="0"/>
            <a:chExt cx="1699382" cy="314379"/>
          </a:xfrm>
        </p:grpSpPr>
        <p:sp>
          <p:nvSpPr>
            <p:cNvPr name="Freeform 21" id="21"/>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2" id="22"/>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( 14 / 25 )</a:t>
              </a:r>
            </a:p>
          </p:txBody>
        </p:sp>
      </p:grpSp>
      <p:grpSp>
        <p:nvGrpSpPr>
          <p:cNvPr name="Group 23" id="23"/>
          <p:cNvGrpSpPr/>
          <p:nvPr/>
        </p:nvGrpSpPr>
        <p:grpSpPr>
          <a:xfrm rot="0">
            <a:off x="6341786" y="6873726"/>
            <a:ext cx="1735032" cy="575526"/>
            <a:chOff x="0" y="0"/>
            <a:chExt cx="947756" cy="314379"/>
          </a:xfrm>
        </p:grpSpPr>
        <p:sp>
          <p:nvSpPr>
            <p:cNvPr name="Freeform 24" id="24"/>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5" id="25"/>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26" id="26"/>
          <p:cNvGrpSpPr/>
          <p:nvPr/>
        </p:nvGrpSpPr>
        <p:grpSpPr>
          <a:xfrm rot="0">
            <a:off x="1822962" y="6859325"/>
            <a:ext cx="1735032" cy="575526"/>
            <a:chOff x="0" y="0"/>
            <a:chExt cx="947756" cy="314379"/>
          </a:xfrm>
        </p:grpSpPr>
        <p:sp>
          <p:nvSpPr>
            <p:cNvPr name="Freeform 27" id="27"/>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TextBox 29" id="29"/>
          <p:cNvSpPr txBox="true"/>
          <p:nvPr/>
        </p:nvSpPr>
        <p:spPr>
          <a:xfrm rot="0">
            <a:off x="1576401" y="3599088"/>
            <a:ext cx="9536786" cy="8152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Avez-vous déjà eu des problèmes de peau dus à une exposition solaire prolongée?</a:t>
            </a:r>
          </a:p>
        </p:txBody>
      </p:sp>
      <p:sp>
        <p:nvSpPr>
          <p:cNvPr name="TextBox 30" id="30"/>
          <p:cNvSpPr txBox="true"/>
          <p:nvPr/>
        </p:nvSpPr>
        <p:spPr>
          <a:xfrm rot="0">
            <a:off x="1576401" y="2110433"/>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1" id="31"/>
          <p:cNvSpPr txBox="true"/>
          <p:nvPr/>
        </p:nvSpPr>
        <p:spPr>
          <a:xfrm rot="0">
            <a:off x="7062601" y="8011213"/>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32" id="32"/>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3" id="33"/>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34" id="34"/>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35" id="35"/>
          <p:cNvSpPr/>
          <p:nvPr/>
        </p:nvSpPr>
        <p:spPr>
          <a:xfrm flipH="true" flipV="false" rot="0">
            <a:off x="10512382" y="-663342"/>
            <a:ext cx="11605530" cy="11838068"/>
          </a:xfrm>
          <a:custGeom>
            <a:avLst/>
            <a:gdLst/>
            <a:ahLst/>
            <a:cxnLst/>
            <a:rect r="r" b="b" t="t" l="l"/>
            <a:pathLst>
              <a:path h="11838068" w="11605530">
                <a:moveTo>
                  <a:pt x="11605529" y="0"/>
                </a:moveTo>
                <a:lnTo>
                  <a:pt x="0" y="0"/>
                </a:lnTo>
                <a:lnTo>
                  <a:pt x="0" y="11838068"/>
                </a:lnTo>
                <a:lnTo>
                  <a:pt x="11605529" y="11838068"/>
                </a:lnTo>
                <a:lnTo>
                  <a:pt x="11605529" y="0"/>
                </a:lnTo>
                <a:close/>
              </a:path>
            </a:pathLst>
          </a:custGeom>
          <a:blipFill>
            <a:blip r:embed="rId4"/>
            <a:stretch>
              <a:fillRect l="0" t="0" r="-34436" b="0"/>
            </a:stretch>
          </a:blipFill>
        </p:spPr>
      </p:sp>
    </p:spTree>
  </p:cSld>
  <p:clrMapOvr>
    <a:masterClrMapping/>
  </p:clrMapOvr>
  <p:transition spd="slow">
    <p:cover dir="l"/>
  </p:transition>
</p:sld>
</file>

<file path=ppt/slides/slide1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2854120"/>
            <a:ext cx="11022271" cy="5331021"/>
            <a:chOff x="0" y="0"/>
            <a:chExt cx="2612129" cy="1263380"/>
          </a:xfrm>
        </p:grpSpPr>
        <p:sp>
          <p:nvSpPr>
            <p:cNvPr name="Freeform 5" id="5"/>
            <p:cNvSpPr/>
            <p:nvPr/>
          </p:nvSpPr>
          <p:spPr>
            <a:xfrm flipH="false" flipV="false" rot="0">
              <a:off x="0" y="0"/>
              <a:ext cx="2612129" cy="1263380"/>
            </a:xfrm>
            <a:custGeom>
              <a:avLst/>
              <a:gdLst/>
              <a:ahLst/>
              <a:cxnLst/>
              <a:rect r="r" b="b" t="t" l="l"/>
              <a:pathLst>
                <a:path h="1263380" w="2612129">
                  <a:moveTo>
                    <a:pt x="35822" y="0"/>
                  </a:moveTo>
                  <a:lnTo>
                    <a:pt x="2576307" y="0"/>
                  </a:lnTo>
                  <a:cubicBezTo>
                    <a:pt x="2596091" y="0"/>
                    <a:pt x="2612129" y="16038"/>
                    <a:pt x="2612129" y="35822"/>
                  </a:cubicBezTo>
                  <a:lnTo>
                    <a:pt x="2612129" y="1227558"/>
                  </a:lnTo>
                  <a:cubicBezTo>
                    <a:pt x="2612129" y="1237058"/>
                    <a:pt x="2608355" y="1246170"/>
                    <a:pt x="2601637" y="1252888"/>
                  </a:cubicBezTo>
                  <a:cubicBezTo>
                    <a:pt x="2594919" y="1259606"/>
                    <a:pt x="2585807" y="1263380"/>
                    <a:pt x="2576307" y="1263380"/>
                  </a:cubicBezTo>
                  <a:lnTo>
                    <a:pt x="35822" y="1263380"/>
                  </a:lnTo>
                  <a:cubicBezTo>
                    <a:pt x="16038" y="1263380"/>
                    <a:pt x="0" y="1247342"/>
                    <a:pt x="0" y="1227558"/>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301480"/>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4327017"/>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Oui, très fréquemment.</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5045418"/>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Parfois.</a:t>
              </a:r>
            </a:p>
          </p:txBody>
        </p:sp>
      </p:grpSp>
      <p:grpSp>
        <p:nvGrpSpPr>
          <p:cNvPr name="Group 17" id="17"/>
          <p:cNvGrpSpPr/>
          <p:nvPr/>
        </p:nvGrpSpPr>
        <p:grpSpPr>
          <a:xfrm rot="0">
            <a:off x="1770242" y="5766971"/>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Rarement.</a:t>
              </a:r>
            </a:p>
          </p:txBody>
        </p:sp>
      </p:grpSp>
      <p:grpSp>
        <p:nvGrpSpPr>
          <p:cNvPr name="Group 20" id="20"/>
          <p:cNvGrpSpPr/>
          <p:nvPr/>
        </p:nvGrpSpPr>
        <p:grpSpPr>
          <a:xfrm rot="0">
            <a:off x="1770242" y="6488525"/>
            <a:ext cx="9627140" cy="575526"/>
            <a:chOff x="0" y="0"/>
            <a:chExt cx="5258797" cy="314379"/>
          </a:xfrm>
        </p:grpSpPr>
        <p:sp>
          <p:nvSpPr>
            <p:cNvPr name="Freeform 21" id="21"/>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2" id="22"/>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D) Non, jamais.</a:t>
              </a:r>
            </a:p>
          </p:txBody>
        </p:sp>
      </p:grpSp>
      <p:grpSp>
        <p:nvGrpSpPr>
          <p:cNvPr name="Group 23" id="23"/>
          <p:cNvGrpSpPr/>
          <p:nvPr/>
        </p:nvGrpSpPr>
        <p:grpSpPr>
          <a:xfrm rot="0">
            <a:off x="8286368" y="7206926"/>
            <a:ext cx="3111014" cy="575526"/>
            <a:chOff x="0" y="0"/>
            <a:chExt cx="1699382" cy="314379"/>
          </a:xfrm>
        </p:grpSpPr>
        <p:sp>
          <p:nvSpPr>
            <p:cNvPr name="Freeform 24" id="24"/>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5" id="25"/>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( 15 / 25 )</a:t>
              </a:r>
            </a:p>
          </p:txBody>
        </p:sp>
      </p:grpSp>
      <p:grpSp>
        <p:nvGrpSpPr>
          <p:cNvPr name="Group 26" id="26"/>
          <p:cNvGrpSpPr/>
          <p:nvPr/>
        </p:nvGrpSpPr>
        <p:grpSpPr>
          <a:xfrm rot="0">
            <a:off x="6341786" y="7221327"/>
            <a:ext cx="1735032" cy="575526"/>
            <a:chOff x="0" y="0"/>
            <a:chExt cx="947756" cy="314379"/>
          </a:xfrm>
        </p:grpSpPr>
        <p:sp>
          <p:nvSpPr>
            <p:cNvPr name="Freeform 27" id="27"/>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29" id="29"/>
          <p:cNvGrpSpPr/>
          <p:nvPr/>
        </p:nvGrpSpPr>
        <p:grpSpPr>
          <a:xfrm rot="0">
            <a:off x="1822962" y="7206926"/>
            <a:ext cx="1735032" cy="575526"/>
            <a:chOff x="0" y="0"/>
            <a:chExt cx="947756" cy="314379"/>
          </a:xfrm>
        </p:grpSpPr>
        <p:sp>
          <p:nvSpPr>
            <p:cNvPr name="Freeform 30" id="3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1" id="31"/>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Freeform 32" id="32"/>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3" id="33"/>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34" id="34"/>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35" id="35"/>
          <p:cNvSpPr/>
          <p:nvPr/>
        </p:nvSpPr>
        <p:spPr>
          <a:xfrm flipH="true" flipV="false" rot="0">
            <a:off x="10858118" y="-1346158"/>
            <a:ext cx="8326394" cy="12497402"/>
          </a:xfrm>
          <a:custGeom>
            <a:avLst/>
            <a:gdLst/>
            <a:ahLst/>
            <a:cxnLst/>
            <a:rect r="r" b="b" t="t" l="l"/>
            <a:pathLst>
              <a:path h="12497402" w="8326394">
                <a:moveTo>
                  <a:pt x="8326395" y="0"/>
                </a:moveTo>
                <a:lnTo>
                  <a:pt x="0" y="0"/>
                </a:lnTo>
                <a:lnTo>
                  <a:pt x="0" y="12497402"/>
                </a:lnTo>
                <a:lnTo>
                  <a:pt x="8326395" y="12497402"/>
                </a:lnTo>
                <a:lnTo>
                  <a:pt x="8326395" y="0"/>
                </a:lnTo>
                <a:close/>
              </a:path>
            </a:pathLst>
          </a:custGeom>
          <a:blipFill>
            <a:blip r:embed="rId4"/>
            <a:stretch>
              <a:fillRect l="0" t="0" r="0" b="0"/>
            </a:stretch>
          </a:blipFill>
        </p:spPr>
      </p:sp>
      <p:sp>
        <p:nvSpPr>
          <p:cNvPr name="TextBox 36" id="36"/>
          <p:cNvSpPr txBox="true"/>
          <p:nvPr/>
        </p:nvSpPr>
        <p:spPr>
          <a:xfrm rot="0">
            <a:off x="1576401" y="3571339"/>
            <a:ext cx="9536786"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Votre peau développe-t-elle des tâches brunes à l’exposition solaire?</a:t>
            </a:r>
          </a:p>
        </p:txBody>
      </p:sp>
      <p:sp>
        <p:nvSpPr>
          <p:cNvPr name="TextBox 37" id="37"/>
          <p:cNvSpPr txBox="true"/>
          <p:nvPr/>
        </p:nvSpPr>
        <p:spPr>
          <a:xfrm rot="0">
            <a:off x="1576401" y="1736480"/>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8" id="38"/>
          <p:cNvSpPr txBox="true"/>
          <p:nvPr/>
        </p:nvSpPr>
        <p:spPr>
          <a:xfrm rot="0">
            <a:off x="7020030" y="8385166"/>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Tree>
  </p:cSld>
  <p:clrMapOvr>
    <a:masterClrMapping/>
  </p:clrMapOvr>
  <p:transition spd="slow">
    <p:cover dir="l"/>
  </p:transition>
</p:sld>
</file>

<file path=ppt/slides/slide1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2492348"/>
            <a:ext cx="11022271" cy="6073614"/>
            <a:chOff x="0" y="0"/>
            <a:chExt cx="2612129" cy="1439364"/>
          </a:xfrm>
        </p:grpSpPr>
        <p:sp>
          <p:nvSpPr>
            <p:cNvPr name="Freeform 5" id="5"/>
            <p:cNvSpPr/>
            <p:nvPr/>
          </p:nvSpPr>
          <p:spPr>
            <a:xfrm flipH="false" flipV="false" rot="0">
              <a:off x="0" y="0"/>
              <a:ext cx="2612129" cy="1439364"/>
            </a:xfrm>
            <a:custGeom>
              <a:avLst/>
              <a:gdLst/>
              <a:ahLst/>
              <a:cxnLst/>
              <a:rect r="r" b="b" t="t" l="l"/>
              <a:pathLst>
                <a:path h="1439364" w="2612129">
                  <a:moveTo>
                    <a:pt x="35822" y="0"/>
                  </a:moveTo>
                  <a:lnTo>
                    <a:pt x="2576307" y="0"/>
                  </a:lnTo>
                  <a:cubicBezTo>
                    <a:pt x="2596091" y="0"/>
                    <a:pt x="2612129" y="16038"/>
                    <a:pt x="2612129" y="35822"/>
                  </a:cubicBezTo>
                  <a:lnTo>
                    <a:pt x="2612129" y="1403542"/>
                  </a:lnTo>
                  <a:cubicBezTo>
                    <a:pt x="2612129" y="1423326"/>
                    <a:pt x="2596091" y="1439364"/>
                    <a:pt x="2576307" y="1439364"/>
                  </a:cubicBezTo>
                  <a:lnTo>
                    <a:pt x="35822" y="1439364"/>
                  </a:lnTo>
                  <a:cubicBezTo>
                    <a:pt x="26321" y="1439364"/>
                    <a:pt x="17210" y="1435590"/>
                    <a:pt x="10492" y="1428872"/>
                  </a:cubicBezTo>
                  <a:cubicBezTo>
                    <a:pt x="3774" y="1422154"/>
                    <a:pt x="0" y="1413043"/>
                    <a:pt x="0" y="1403542"/>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477464"/>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3965245"/>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Très sèche, avec des rougeurs fréquentes.</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4683646"/>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Sèche, mais sans rougeurs.</a:t>
              </a:r>
            </a:p>
          </p:txBody>
        </p:sp>
      </p:grpSp>
      <p:grpSp>
        <p:nvGrpSpPr>
          <p:cNvPr name="Group 17" id="17"/>
          <p:cNvGrpSpPr/>
          <p:nvPr/>
        </p:nvGrpSpPr>
        <p:grpSpPr>
          <a:xfrm rot="0">
            <a:off x="1770242" y="5405200"/>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Normale, avec parfois des zones sèches ou grasses.</a:t>
              </a:r>
            </a:p>
          </p:txBody>
        </p:sp>
      </p:grpSp>
      <p:grpSp>
        <p:nvGrpSpPr>
          <p:cNvPr name="Group 20" id="20"/>
          <p:cNvGrpSpPr/>
          <p:nvPr/>
        </p:nvGrpSpPr>
        <p:grpSpPr>
          <a:xfrm rot="0">
            <a:off x="1770242" y="6126753"/>
            <a:ext cx="9627140" cy="575526"/>
            <a:chOff x="0" y="0"/>
            <a:chExt cx="5258797" cy="314379"/>
          </a:xfrm>
        </p:grpSpPr>
        <p:sp>
          <p:nvSpPr>
            <p:cNvPr name="Freeform 21" id="21"/>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2" id="22"/>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D) Grasse, mais bien hydratée.</a:t>
              </a:r>
            </a:p>
          </p:txBody>
        </p:sp>
      </p:grpSp>
      <p:grpSp>
        <p:nvGrpSpPr>
          <p:cNvPr name="Group 23" id="23"/>
          <p:cNvGrpSpPr/>
          <p:nvPr/>
        </p:nvGrpSpPr>
        <p:grpSpPr>
          <a:xfrm rot="0">
            <a:off x="1812814" y="6845154"/>
            <a:ext cx="9584568" cy="575526"/>
            <a:chOff x="0" y="0"/>
            <a:chExt cx="5235543" cy="314379"/>
          </a:xfrm>
        </p:grpSpPr>
        <p:sp>
          <p:nvSpPr>
            <p:cNvPr name="Freeform 24" id="24"/>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5" id="25"/>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E) Très grasse, avec une peau mate.</a:t>
              </a:r>
            </a:p>
          </p:txBody>
        </p:sp>
      </p:grpSp>
      <p:grpSp>
        <p:nvGrpSpPr>
          <p:cNvPr name="Group 26" id="26"/>
          <p:cNvGrpSpPr/>
          <p:nvPr/>
        </p:nvGrpSpPr>
        <p:grpSpPr>
          <a:xfrm rot="0">
            <a:off x="8286368" y="7563555"/>
            <a:ext cx="3111014" cy="575526"/>
            <a:chOff x="0" y="0"/>
            <a:chExt cx="1699382" cy="314379"/>
          </a:xfrm>
        </p:grpSpPr>
        <p:sp>
          <p:nvSpPr>
            <p:cNvPr name="Freeform 27" id="27"/>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( 16 / 25 )</a:t>
              </a:r>
            </a:p>
          </p:txBody>
        </p:sp>
      </p:grpSp>
      <p:grpSp>
        <p:nvGrpSpPr>
          <p:cNvPr name="Group 29" id="29"/>
          <p:cNvGrpSpPr/>
          <p:nvPr/>
        </p:nvGrpSpPr>
        <p:grpSpPr>
          <a:xfrm rot="0">
            <a:off x="6341786" y="7577956"/>
            <a:ext cx="1735032" cy="575526"/>
            <a:chOff x="0" y="0"/>
            <a:chExt cx="947756" cy="314379"/>
          </a:xfrm>
        </p:grpSpPr>
        <p:sp>
          <p:nvSpPr>
            <p:cNvPr name="Freeform 30" id="3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1" id="31"/>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32" id="32"/>
          <p:cNvGrpSpPr/>
          <p:nvPr/>
        </p:nvGrpSpPr>
        <p:grpSpPr>
          <a:xfrm rot="0">
            <a:off x="1822962" y="7563555"/>
            <a:ext cx="1735032" cy="575526"/>
            <a:chOff x="0" y="0"/>
            <a:chExt cx="947756" cy="314379"/>
          </a:xfrm>
        </p:grpSpPr>
        <p:sp>
          <p:nvSpPr>
            <p:cNvPr name="Freeform 33" id="33"/>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4" id="34"/>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Freeform 35" id="35"/>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6" id="36"/>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37" id="37"/>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38" id="38"/>
          <p:cNvSpPr/>
          <p:nvPr/>
        </p:nvSpPr>
        <p:spPr>
          <a:xfrm flipH="false" flipV="false" rot="0">
            <a:off x="10116935" y="480999"/>
            <a:ext cx="12006322" cy="9759163"/>
          </a:xfrm>
          <a:custGeom>
            <a:avLst/>
            <a:gdLst/>
            <a:ahLst/>
            <a:cxnLst/>
            <a:rect r="r" b="b" t="t" l="l"/>
            <a:pathLst>
              <a:path h="9759163" w="12006322">
                <a:moveTo>
                  <a:pt x="0" y="0"/>
                </a:moveTo>
                <a:lnTo>
                  <a:pt x="12006322" y="0"/>
                </a:lnTo>
                <a:lnTo>
                  <a:pt x="12006322" y="9759163"/>
                </a:lnTo>
                <a:lnTo>
                  <a:pt x="0" y="9759163"/>
                </a:lnTo>
                <a:lnTo>
                  <a:pt x="0" y="0"/>
                </a:lnTo>
                <a:close/>
              </a:path>
            </a:pathLst>
          </a:custGeom>
          <a:blipFill>
            <a:blip r:embed="rId4"/>
            <a:stretch>
              <a:fillRect l="-22001" t="0" r="0" b="0"/>
            </a:stretch>
          </a:blipFill>
        </p:spPr>
      </p:sp>
      <p:sp>
        <p:nvSpPr>
          <p:cNvPr name="TextBox 39" id="39"/>
          <p:cNvSpPr txBox="true"/>
          <p:nvPr/>
        </p:nvSpPr>
        <p:spPr>
          <a:xfrm rot="0">
            <a:off x="1576401" y="3067864"/>
            <a:ext cx="9536786"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Quel est votre type de peau?</a:t>
            </a:r>
          </a:p>
        </p:txBody>
      </p:sp>
      <p:sp>
        <p:nvSpPr>
          <p:cNvPr name="TextBox 40" id="40"/>
          <p:cNvSpPr txBox="true"/>
          <p:nvPr/>
        </p:nvSpPr>
        <p:spPr>
          <a:xfrm rot="0">
            <a:off x="1576401" y="1374709"/>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41" id="41"/>
          <p:cNvSpPr txBox="true"/>
          <p:nvPr/>
        </p:nvSpPr>
        <p:spPr>
          <a:xfrm rot="0">
            <a:off x="7062601" y="8746937"/>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Tree>
  </p:cSld>
  <p:clrMapOvr>
    <a:masterClrMapping/>
  </p:clrMapOvr>
  <p:transition spd="slow">
    <p:cover dir="l"/>
  </p:transition>
</p:sld>
</file>

<file path=ppt/slides/slide2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3573361"/>
            <a:ext cx="11022271" cy="3897315"/>
            <a:chOff x="0" y="0"/>
            <a:chExt cx="2612129" cy="923611"/>
          </a:xfrm>
        </p:grpSpPr>
        <p:sp>
          <p:nvSpPr>
            <p:cNvPr name="Freeform 5" id="5"/>
            <p:cNvSpPr/>
            <p:nvPr/>
          </p:nvSpPr>
          <p:spPr>
            <a:xfrm flipH="false" flipV="false" rot="0">
              <a:off x="0" y="0"/>
              <a:ext cx="2612129" cy="923611"/>
            </a:xfrm>
            <a:custGeom>
              <a:avLst/>
              <a:gdLst/>
              <a:ahLst/>
              <a:cxnLst/>
              <a:rect r="r" b="b" t="t" l="l"/>
              <a:pathLst>
                <a:path h="923611" w="2612129">
                  <a:moveTo>
                    <a:pt x="35822" y="0"/>
                  </a:moveTo>
                  <a:lnTo>
                    <a:pt x="2576307" y="0"/>
                  </a:lnTo>
                  <a:cubicBezTo>
                    <a:pt x="2596091" y="0"/>
                    <a:pt x="2612129" y="16038"/>
                    <a:pt x="2612129" y="35822"/>
                  </a:cubicBezTo>
                  <a:lnTo>
                    <a:pt x="2612129" y="887789"/>
                  </a:lnTo>
                  <a:cubicBezTo>
                    <a:pt x="2612129" y="907573"/>
                    <a:pt x="2596091" y="923611"/>
                    <a:pt x="2576307" y="923611"/>
                  </a:cubicBezTo>
                  <a:lnTo>
                    <a:pt x="35822" y="923611"/>
                  </a:lnTo>
                  <a:cubicBezTo>
                    <a:pt x="26321" y="923611"/>
                    <a:pt x="17210" y="919837"/>
                    <a:pt x="10492" y="913119"/>
                  </a:cubicBezTo>
                  <a:cubicBezTo>
                    <a:pt x="3774" y="906401"/>
                    <a:pt x="0" y="897289"/>
                    <a:pt x="0" y="887789"/>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961711"/>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5046258"/>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Oui.</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5764659"/>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Non.</a:t>
              </a:r>
            </a:p>
          </p:txBody>
        </p:sp>
      </p:grpSp>
      <p:grpSp>
        <p:nvGrpSpPr>
          <p:cNvPr name="Group 17" id="17"/>
          <p:cNvGrpSpPr/>
          <p:nvPr/>
        </p:nvGrpSpPr>
        <p:grpSpPr>
          <a:xfrm rot="0">
            <a:off x="8260009" y="6483060"/>
            <a:ext cx="3111014" cy="575526"/>
            <a:chOff x="0" y="0"/>
            <a:chExt cx="1699382" cy="314379"/>
          </a:xfrm>
        </p:grpSpPr>
        <p:sp>
          <p:nvSpPr>
            <p:cNvPr name="Freeform 18" id="18"/>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19" id="19"/>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( 17 / 25 )</a:t>
              </a:r>
            </a:p>
          </p:txBody>
        </p:sp>
      </p:grpSp>
      <p:grpSp>
        <p:nvGrpSpPr>
          <p:cNvPr name="Group 20" id="20"/>
          <p:cNvGrpSpPr/>
          <p:nvPr/>
        </p:nvGrpSpPr>
        <p:grpSpPr>
          <a:xfrm rot="0">
            <a:off x="6315427" y="6497461"/>
            <a:ext cx="1735032" cy="575526"/>
            <a:chOff x="0" y="0"/>
            <a:chExt cx="947756" cy="314379"/>
          </a:xfrm>
        </p:grpSpPr>
        <p:sp>
          <p:nvSpPr>
            <p:cNvPr name="Freeform 21" id="21"/>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2" id="22"/>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23" id="23"/>
          <p:cNvGrpSpPr/>
          <p:nvPr/>
        </p:nvGrpSpPr>
        <p:grpSpPr>
          <a:xfrm rot="0">
            <a:off x="1796602" y="6483060"/>
            <a:ext cx="1735032" cy="575526"/>
            <a:chOff x="0" y="0"/>
            <a:chExt cx="947756" cy="314379"/>
          </a:xfrm>
        </p:grpSpPr>
        <p:sp>
          <p:nvSpPr>
            <p:cNvPr name="Freeform 24" id="24"/>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5" id="25"/>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TextBox 26" id="26"/>
          <p:cNvSpPr txBox="true"/>
          <p:nvPr/>
        </p:nvSpPr>
        <p:spPr>
          <a:xfrm rot="0">
            <a:off x="1576401" y="3944376"/>
            <a:ext cx="9536786" cy="8152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Avez-vous des antécédents de cancer de la peau ou des lésions précancéreuses?</a:t>
            </a:r>
          </a:p>
        </p:txBody>
      </p:sp>
      <p:sp>
        <p:nvSpPr>
          <p:cNvPr name="TextBox 27" id="27"/>
          <p:cNvSpPr txBox="true"/>
          <p:nvPr/>
        </p:nvSpPr>
        <p:spPr>
          <a:xfrm rot="0">
            <a:off x="1576401" y="2455722"/>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28" id="28"/>
          <p:cNvSpPr txBox="true"/>
          <p:nvPr/>
        </p:nvSpPr>
        <p:spPr>
          <a:xfrm rot="0">
            <a:off x="7020030" y="7665924"/>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29" id="29"/>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0" id="30"/>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31" id="31"/>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32" id="32"/>
          <p:cNvSpPr/>
          <p:nvPr/>
        </p:nvSpPr>
        <p:spPr>
          <a:xfrm flipH="false" flipV="false" rot="0">
            <a:off x="856723" y="499764"/>
            <a:ext cx="17599891" cy="11725927"/>
          </a:xfrm>
          <a:custGeom>
            <a:avLst/>
            <a:gdLst/>
            <a:ahLst/>
            <a:cxnLst/>
            <a:rect r="r" b="b" t="t" l="l"/>
            <a:pathLst>
              <a:path h="11725927" w="17599891">
                <a:moveTo>
                  <a:pt x="0" y="0"/>
                </a:moveTo>
                <a:lnTo>
                  <a:pt x="17599891" y="0"/>
                </a:lnTo>
                <a:lnTo>
                  <a:pt x="17599891" y="11725927"/>
                </a:lnTo>
                <a:lnTo>
                  <a:pt x="0" y="11725927"/>
                </a:lnTo>
                <a:lnTo>
                  <a:pt x="0" y="0"/>
                </a:lnTo>
                <a:close/>
              </a:path>
            </a:pathLst>
          </a:custGeom>
          <a:blipFill>
            <a:blip r:embed="rId4"/>
            <a:stretch>
              <a:fillRect l="0" t="0" r="0" b="0"/>
            </a:stretch>
          </a:blipFill>
        </p:spPr>
      </p:sp>
    </p:spTree>
  </p:cSld>
  <p:clrMapOvr>
    <a:masterClrMapping/>
  </p:clrMapOvr>
  <p:transition spd="slow">
    <p:cover dir="l"/>
  </p:transition>
</p:sld>
</file>

<file path=ppt/slides/slide2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2492348"/>
            <a:ext cx="11022271" cy="6073614"/>
            <a:chOff x="0" y="0"/>
            <a:chExt cx="2612129" cy="1439364"/>
          </a:xfrm>
        </p:grpSpPr>
        <p:sp>
          <p:nvSpPr>
            <p:cNvPr name="Freeform 5" id="5"/>
            <p:cNvSpPr/>
            <p:nvPr/>
          </p:nvSpPr>
          <p:spPr>
            <a:xfrm flipH="false" flipV="false" rot="0">
              <a:off x="0" y="0"/>
              <a:ext cx="2612129" cy="1439364"/>
            </a:xfrm>
            <a:custGeom>
              <a:avLst/>
              <a:gdLst/>
              <a:ahLst/>
              <a:cxnLst/>
              <a:rect r="r" b="b" t="t" l="l"/>
              <a:pathLst>
                <a:path h="1439364" w="2612129">
                  <a:moveTo>
                    <a:pt x="35822" y="0"/>
                  </a:moveTo>
                  <a:lnTo>
                    <a:pt x="2576307" y="0"/>
                  </a:lnTo>
                  <a:cubicBezTo>
                    <a:pt x="2596091" y="0"/>
                    <a:pt x="2612129" y="16038"/>
                    <a:pt x="2612129" y="35822"/>
                  </a:cubicBezTo>
                  <a:lnTo>
                    <a:pt x="2612129" y="1403542"/>
                  </a:lnTo>
                  <a:cubicBezTo>
                    <a:pt x="2612129" y="1423326"/>
                    <a:pt x="2596091" y="1439364"/>
                    <a:pt x="2576307" y="1439364"/>
                  </a:cubicBezTo>
                  <a:lnTo>
                    <a:pt x="35822" y="1439364"/>
                  </a:lnTo>
                  <a:cubicBezTo>
                    <a:pt x="26321" y="1439364"/>
                    <a:pt x="17210" y="1435590"/>
                    <a:pt x="10492" y="1428872"/>
                  </a:cubicBezTo>
                  <a:cubicBezTo>
                    <a:pt x="3774" y="1422154"/>
                    <a:pt x="0" y="1413043"/>
                    <a:pt x="0" y="1403542"/>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477464"/>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3965245"/>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Très fréquemment.</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4683646"/>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Plusieurs fois.</a:t>
              </a:r>
            </a:p>
          </p:txBody>
        </p:sp>
      </p:grpSp>
      <p:grpSp>
        <p:nvGrpSpPr>
          <p:cNvPr name="Group 17" id="17"/>
          <p:cNvGrpSpPr/>
          <p:nvPr/>
        </p:nvGrpSpPr>
        <p:grpSpPr>
          <a:xfrm rot="0">
            <a:off x="1770242" y="5405200"/>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Une ou deux fois.</a:t>
              </a:r>
            </a:p>
          </p:txBody>
        </p:sp>
      </p:grpSp>
      <p:grpSp>
        <p:nvGrpSpPr>
          <p:cNvPr name="Group 20" id="20"/>
          <p:cNvGrpSpPr/>
          <p:nvPr/>
        </p:nvGrpSpPr>
        <p:grpSpPr>
          <a:xfrm rot="0">
            <a:off x="1770242" y="6126753"/>
            <a:ext cx="9627140" cy="575526"/>
            <a:chOff x="0" y="0"/>
            <a:chExt cx="5258797" cy="314379"/>
          </a:xfrm>
        </p:grpSpPr>
        <p:sp>
          <p:nvSpPr>
            <p:cNvPr name="Freeform 21" id="21"/>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2" id="22"/>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D) Très rarement.</a:t>
              </a:r>
            </a:p>
          </p:txBody>
        </p:sp>
      </p:grpSp>
      <p:grpSp>
        <p:nvGrpSpPr>
          <p:cNvPr name="Group 23" id="23"/>
          <p:cNvGrpSpPr/>
          <p:nvPr/>
        </p:nvGrpSpPr>
        <p:grpSpPr>
          <a:xfrm rot="0">
            <a:off x="1812814" y="6845154"/>
            <a:ext cx="9584568" cy="575526"/>
            <a:chOff x="0" y="0"/>
            <a:chExt cx="5235543" cy="314379"/>
          </a:xfrm>
        </p:grpSpPr>
        <p:sp>
          <p:nvSpPr>
            <p:cNvPr name="Freeform 24" id="24"/>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5" id="25"/>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E) Jamais.</a:t>
              </a:r>
            </a:p>
          </p:txBody>
        </p:sp>
      </p:grpSp>
      <p:grpSp>
        <p:nvGrpSpPr>
          <p:cNvPr name="Group 26" id="26"/>
          <p:cNvGrpSpPr/>
          <p:nvPr/>
        </p:nvGrpSpPr>
        <p:grpSpPr>
          <a:xfrm rot="0">
            <a:off x="8286368" y="7563555"/>
            <a:ext cx="3111014" cy="575526"/>
            <a:chOff x="0" y="0"/>
            <a:chExt cx="1699382" cy="314379"/>
          </a:xfrm>
        </p:grpSpPr>
        <p:sp>
          <p:nvSpPr>
            <p:cNvPr name="Freeform 27" id="27"/>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( 18 / 25 )</a:t>
              </a:r>
            </a:p>
          </p:txBody>
        </p:sp>
      </p:grpSp>
      <p:grpSp>
        <p:nvGrpSpPr>
          <p:cNvPr name="Group 29" id="29"/>
          <p:cNvGrpSpPr/>
          <p:nvPr/>
        </p:nvGrpSpPr>
        <p:grpSpPr>
          <a:xfrm rot="0">
            <a:off x="6341786" y="7577956"/>
            <a:ext cx="1735032" cy="575526"/>
            <a:chOff x="0" y="0"/>
            <a:chExt cx="947756" cy="314379"/>
          </a:xfrm>
        </p:grpSpPr>
        <p:sp>
          <p:nvSpPr>
            <p:cNvPr name="Freeform 30" id="3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1" id="31"/>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32" id="32"/>
          <p:cNvGrpSpPr/>
          <p:nvPr/>
        </p:nvGrpSpPr>
        <p:grpSpPr>
          <a:xfrm rot="0">
            <a:off x="1822962" y="7563555"/>
            <a:ext cx="1735032" cy="575526"/>
            <a:chOff x="0" y="0"/>
            <a:chExt cx="947756" cy="314379"/>
          </a:xfrm>
        </p:grpSpPr>
        <p:sp>
          <p:nvSpPr>
            <p:cNvPr name="Freeform 33" id="33"/>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4" id="34"/>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TextBox 35" id="35"/>
          <p:cNvSpPr txBox="true"/>
          <p:nvPr/>
        </p:nvSpPr>
        <p:spPr>
          <a:xfrm rot="0">
            <a:off x="1576401" y="3067864"/>
            <a:ext cx="9536786"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Combien de fois par année vous exposez-vous au soleil?</a:t>
            </a:r>
          </a:p>
        </p:txBody>
      </p:sp>
      <p:sp>
        <p:nvSpPr>
          <p:cNvPr name="TextBox 36" id="36"/>
          <p:cNvSpPr txBox="true"/>
          <p:nvPr/>
        </p:nvSpPr>
        <p:spPr>
          <a:xfrm rot="0">
            <a:off x="1576401" y="1374709"/>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7" id="37"/>
          <p:cNvSpPr txBox="true"/>
          <p:nvPr/>
        </p:nvSpPr>
        <p:spPr>
          <a:xfrm rot="0">
            <a:off x="7062601" y="8746937"/>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38" id="38"/>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9" id="39"/>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40" id="40"/>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41" id="41"/>
          <p:cNvSpPr/>
          <p:nvPr/>
        </p:nvSpPr>
        <p:spPr>
          <a:xfrm flipH="true" flipV="false" rot="0">
            <a:off x="11113188" y="31507"/>
            <a:ext cx="7774166" cy="11898437"/>
          </a:xfrm>
          <a:custGeom>
            <a:avLst/>
            <a:gdLst/>
            <a:ahLst/>
            <a:cxnLst/>
            <a:rect r="r" b="b" t="t" l="l"/>
            <a:pathLst>
              <a:path h="11898437" w="7774166">
                <a:moveTo>
                  <a:pt x="7774165" y="0"/>
                </a:moveTo>
                <a:lnTo>
                  <a:pt x="0" y="0"/>
                </a:lnTo>
                <a:lnTo>
                  <a:pt x="0" y="11898437"/>
                </a:lnTo>
                <a:lnTo>
                  <a:pt x="7774165" y="11898437"/>
                </a:lnTo>
                <a:lnTo>
                  <a:pt x="7774165" y="0"/>
                </a:lnTo>
                <a:close/>
              </a:path>
            </a:pathLst>
          </a:custGeom>
          <a:blipFill>
            <a:blip r:embed="rId4"/>
            <a:stretch>
              <a:fillRect l="-113884" t="-35411" r="-97183" b="0"/>
            </a:stretch>
          </a:blipFill>
        </p:spPr>
      </p:sp>
    </p:spTree>
  </p:cSld>
  <p:clrMapOvr>
    <a:masterClrMapping/>
  </p:clrMapOvr>
  <p:transition spd="slow">
    <p:cover dir="l"/>
  </p:transition>
</p:sld>
</file>

<file path=ppt/slides/slide2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2492348"/>
            <a:ext cx="11022271" cy="6073614"/>
            <a:chOff x="0" y="0"/>
            <a:chExt cx="2612129" cy="1439364"/>
          </a:xfrm>
        </p:grpSpPr>
        <p:sp>
          <p:nvSpPr>
            <p:cNvPr name="Freeform 5" id="5"/>
            <p:cNvSpPr/>
            <p:nvPr/>
          </p:nvSpPr>
          <p:spPr>
            <a:xfrm flipH="false" flipV="false" rot="0">
              <a:off x="0" y="0"/>
              <a:ext cx="2612129" cy="1439364"/>
            </a:xfrm>
            <a:custGeom>
              <a:avLst/>
              <a:gdLst/>
              <a:ahLst/>
              <a:cxnLst/>
              <a:rect r="r" b="b" t="t" l="l"/>
              <a:pathLst>
                <a:path h="1439364" w="2612129">
                  <a:moveTo>
                    <a:pt x="35822" y="0"/>
                  </a:moveTo>
                  <a:lnTo>
                    <a:pt x="2576307" y="0"/>
                  </a:lnTo>
                  <a:cubicBezTo>
                    <a:pt x="2596091" y="0"/>
                    <a:pt x="2612129" y="16038"/>
                    <a:pt x="2612129" y="35822"/>
                  </a:cubicBezTo>
                  <a:lnTo>
                    <a:pt x="2612129" y="1403542"/>
                  </a:lnTo>
                  <a:cubicBezTo>
                    <a:pt x="2612129" y="1423326"/>
                    <a:pt x="2596091" y="1439364"/>
                    <a:pt x="2576307" y="1439364"/>
                  </a:cubicBezTo>
                  <a:lnTo>
                    <a:pt x="35822" y="1439364"/>
                  </a:lnTo>
                  <a:cubicBezTo>
                    <a:pt x="26321" y="1439364"/>
                    <a:pt x="17210" y="1435590"/>
                    <a:pt x="10492" y="1428872"/>
                  </a:cubicBezTo>
                  <a:cubicBezTo>
                    <a:pt x="3774" y="1422154"/>
                    <a:pt x="0" y="1413043"/>
                    <a:pt x="0" y="1403542"/>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477464"/>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3965245"/>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Non, elle se tâche ou se bronze de manière irrégulière.</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4683646"/>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Parfois, mais avec quelques zones plus foncées.</a:t>
              </a:r>
            </a:p>
          </p:txBody>
        </p:sp>
      </p:grpSp>
      <p:grpSp>
        <p:nvGrpSpPr>
          <p:cNvPr name="Group 17" id="17"/>
          <p:cNvGrpSpPr/>
          <p:nvPr/>
        </p:nvGrpSpPr>
        <p:grpSpPr>
          <a:xfrm rot="0">
            <a:off x="1770242" y="5405200"/>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Oui, mais il peut y avoir des lignes de bronzage.</a:t>
              </a:r>
            </a:p>
          </p:txBody>
        </p:sp>
      </p:grpSp>
      <p:grpSp>
        <p:nvGrpSpPr>
          <p:cNvPr name="Group 20" id="20"/>
          <p:cNvGrpSpPr/>
          <p:nvPr/>
        </p:nvGrpSpPr>
        <p:grpSpPr>
          <a:xfrm rot="0">
            <a:off x="1770242" y="6126753"/>
            <a:ext cx="9627140" cy="575526"/>
            <a:chOff x="0" y="0"/>
            <a:chExt cx="5258797" cy="314379"/>
          </a:xfrm>
        </p:grpSpPr>
        <p:sp>
          <p:nvSpPr>
            <p:cNvPr name="Freeform 21" id="21"/>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2" id="22"/>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D) Oui, très uniformément.</a:t>
              </a:r>
            </a:p>
          </p:txBody>
        </p:sp>
      </p:grpSp>
      <p:grpSp>
        <p:nvGrpSpPr>
          <p:cNvPr name="Group 23" id="23"/>
          <p:cNvGrpSpPr/>
          <p:nvPr/>
        </p:nvGrpSpPr>
        <p:grpSpPr>
          <a:xfrm rot="0">
            <a:off x="1812814" y="6845154"/>
            <a:ext cx="9584568" cy="575526"/>
            <a:chOff x="0" y="0"/>
            <a:chExt cx="5235543" cy="314379"/>
          </a:xfrm>
        </p:grpSpPr>
        <p:sp>
          <p:nvSpPr>
            <p:cNvPr name="Freeform 24" id="24"/>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5" id="25"/>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E) Toujours de manière parfaite et uniforme.</a:t>
              </a:r>
            </a:p>
          </p:txBody>
        </p:sp>
      </p:grpSp>
      <p:grpSp>
        <p:nvGrpSpPr>
          <p:cNvPr name="Group 26" id="26"/>
          <p:cNvGrpSpPr/>
          <p:nvPr/>
        </p:nvGrpSpPr>
        <p:grpSpPr>
          <a:xfrm rot="0">
            <a:off x="8286368" y="7563555"/>
            <a:ext cx="3111014" cy="575526"/>
            <a:chOff x="0" y="0"/>
            <a:chExt cx="1699382" cy="314379"/>
          </a:xfrm>
        </p:grpSpPr>
        <p:sp>
          <p:nvSpPr>
            <p:cNvPr name="Freeform 27" id="27"/>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( 19 / 25 )</a:t>
              </a:r>
            </a:p>
          </p:txBody>
        </p:sp>
      </p:grpSp>
      <p:grpSp>
        <p:nvGrpSpPr>
          <p:cNvPr name="Group 29" id="29"/>
          <p:cNvGrpSpPr/>
          <p:nvPr/>
        </p:nvGrpSpPr>
        <p:grpSpPr>
          <a:xfrm rot="0">
            <a:off x="6341786" y="7577956"/>
            <a:ext cx="1735032" cy="575526"/>
            <a:chOff x="0" y="0"/>
            <a:chExt cx="947756" cy="314379"/>
          </a:xfrm>
        </p:grpSpPr>
        <p:sp>
          <p:nvSpPr>
            <p:cNvPr name="Freeform 30" id="3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1" id="31"/>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32" id="32"/>
          <p:cNvGrpSpPr/>
          <p:nvPr/>
        </p:nvGrpSpPr>
        <p:grpSpPr>
          <a:xfrm rot="0">
            <a:off x="1822962" y="7563555"/>
            <a:ext cx="1735032" cy="575526"/>
            <a:chOff x="0" y="0"/>
            <a:chExt cx="947756" cy="314379"/>
          </a:xfrm>
        </p:grpSpPr>
        <p:sp>
          <p:nvSpPr>
            <p:cNvPr name="Freeform 33" id="33"/>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4" id="34"/>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TextBox 35" id="35"/>
          <p:cNvSpPr txBox="true"/>
          <p:nvPr/>
        </p:nvSpPr>
        <p:spPr>
          <a:xfrm rot="0">
            <a:off x="1576401" y="3067864"/>
            <a:ext cx="9536786"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Votre peau se tanne-t-elle de manière uniforme?</a:t>
            </a:r>
          </a:p>
        </p:txBody>
      </p:sp>
      <p:sp>
        <p:nvSpPr>
          <p:cNvPr name="TextBox 36" id="36"/>
          <p:cNvSpPr txBox="true"/>
          <p:nvPr/>
        </p:nvSpPr>
        <p:spPr>
          <a:xfrm rot="0">
            <a:off x="1576401" y="1374709"/>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7" id="37"/>
          <p:cNvSpPr txBox="true"/>
          <p:nvPr/>
        </p:nvSpPr>
        <p:spPr>
          <a:xfrm rot="0">
            <a:off x="7062601" y="8746937"/>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38" id="38"/>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9" id="39"/>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40" id="40"/>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41" id="41"/>
          <p:cNvSpPr/>
          <p:nvPr/>
        </p:nvSpPr>
        <p:spPr>
          <a:xfrm flipH="true" flipV="false" rot="474408">
            <a:off x="11045442" y="-950577"/>
            <a:ext cx="6130256" cy="12959465"/>
          </a:xfrm>
          <a:custGeom>
            <a:avLst/>
            <a:gdLst/>
            <a:ahLst/>
            <a:cxnLst/>
            <a:rect r="r" b="b" t="t" l="l"/>
            <a:pathLst>
              <a:path h="12959465" w="6130256">
                <a:moveTo>
                  <a:pt x="6130256" y="0"/>
                </a:moveTo>
                <a:lnTo>
                  <a:pt x="0" y="0"/>
                </a:lnTo>
                <a:lnTo>
                  <a:pt x="0" y="12959464"/>
                </a:lnTo>
                <a:lnTo>
                  <a:pt x="6130256" y="12959464"/>
                </a:lnTo>
                <a:lnTo>
                  <a:pt x="6130256" y="0"/>
                </a:lnTo>
                <a:close/>
              </a:path>
            </a:pathLst>
          </a:custGeom>
          <a:blipFill>
            <a:blip r:embed="rId4"/>
            <a:stretch>
              <a:fillRect l="-151468" t="0" r="-67027" b="0"/>
            </a:stretch>
          </a:blipFill>
        </p:spPr>
      </p:sp>
    </p:spTree>
  </p:cSld>
  <p:clrMapOvr>
    <a:masterClrMapping/>
  </p:clrMapOvr>
  <p:transition spd="slow">
    <p:cover dir="l"/>
  </p:transition>
</p:sld>
</file>

<file path=ppt/slides/slide2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2492348"/>
            <a:ext cx="11022271" cy="6073614"/>
            <a:chOff x="0" y="0"/>
            <a:chExt cx="2612129" cy="1439364"/>
          </a:xfrm>
        </p:grpSpPr>
        <p:sp>
          <p:nvSpPr>
            <p:cNvPr name="Freeform 5" id="5"/>
            <p:cNvSpPr/>
            <p:nvPr/>
          </p:nvSpPr>
          <p:spPr>
            <a:xfrm flipH="false" flipV="false" rot="0">
              <a:off x="0" y="0"/>
              <a:ext cx="2612129" cy="1439364"/>
            </a:xfrm>
            <a:custGeom>
              <a:avLst/>
              <a:gdLst/>
              <a:ahLst/>
              <a:cxnLst/>
              <a:rect r="r" b="b" t="t" l="l"/>
              <a:pathLst>
                <a:path h="1439364" w="2612129">
                  <a:moveTo>
                    <a:pt x="35822" y="0"/>
                  </a:moveTo>
                  <a:lnTo>
                    <a:pt x="2576307" y="0"/>
                  </a:lnTo>
                  <a:cubicBezTo>
                    <a:pt x="2596091" y="0"/>
                    <a:pt x="2612129" y="16038"/>
                    <a:pt x="2612129" y="35822"/>
                  </a:cubicBezTo>
                  <a:lnTo>
                    <a:pt x="2612129" y="1403542"/>
                  </a:lnTo>
                  <a:cubicBezTo>
                    <a:pt x="2612129" y="1423326"/>
                    <a:pt x="2596091" y="1439364"/>
                    <a:pt x="2576307" y="1439364"/>
                  </a:cubicBezTo>
                  <a:lnTo>
                    <a:pt x="35822" y="1439364"/>
                  </a:lnTo>
                  <a:cubicBezTo>
                    <a:pt x="26321" y="1439364"/>
                    <a:pt x="17210" y="1435590"/>
                    <a:pt x="10492" y="1428872"/>
                  </a:cubicBezTo>
                  <a:cubicBezTo>
                    <a:pt x="3774" y="1422154"/>
                    <a:pt x="0" y="1413043"/>
                    <a:pt x="0" y="1403542"/>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477464"/>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3965245"/>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Très rarement.</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4683646"/>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De temps en temps.</a:t>
              </a:r>
            </a:p>
          </p:txBody>
        </p:sp>
      </p:grpSp>
      <p:grpSp>
        <p:nvGrpSpPr>
          <p:cNvPr name="Group 17" id="17"/>
          <p:cNvGrpSpPr/>
          <p:nvPr/>
        </p:nvGrpSpPr>
        <p:grpSpPr>
          <a:xfrm rot="0">
            <a:off x="1770242" y="5405200"/>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Souvent, lors de longues expositions.</a:t>
              </a:r>
            </a:p>
          </p:txBody>
        </p:sp>
      </p:grpSp>
      <p:grpSp>
        <p:nvGrpSpPr>
          <p:cNvPr name="Group 20" id="20"/>
          <p:cNvGrpSpPr/>
          <p:nvPr/>
        </p:nvGrpSpPr>
        <p:grpSpPr>
          <a:xfrm rot="0">
            <a:off x="1770242" y="6126753"/>
            <a:ext cx="9627140" cy="575526"/>
            <a:chOff x="0" y="0"/>
            <a:chExt cx="5258797" cy="314379"/>
          </a:xfrm>
        </p:grpSpPr>
        <p:sp>
          <p:nvSpPr>
            <p:cNvPr name="Freeform 21" id="21"/>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2" id="22"/>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D) Toujours, à chaque exposition.</a:t>
              </a:r>
            </a:p>
          </p:txBody>
        </p:sp>
      </p:grpSp>
      <p:grpSp>
        <p:nvGrpSpPr>
          <p:cNvPr name="Group 23" id="23"/>
          <p:cNvGrpSpPr/>
          <p:nvPr/>
        </p:nvGrpSpPr>
        <p:grpSpPr>
          <a:xfrm rot="0">
            <a:off x="1812814" y="6845154"/>
            <a:ext cx="9584568" cy="575526"/>
            <a:chOff x="0" y="0"/>
            <a:chExt cx="5235543" cy="314379"/>
          </a:xfrm>
        </p:grpSpPr>
        <p:sp>
          <p:nvSpPr>
            <p:cNvPr name="Freeform 24" id="24"/>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5" id="25"/>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E) Toujours, même pour de courtes expositions.</a:t>
              </a:r>
            </a:p>
          </p:txBody>
        </p:sp>
      </p:grpSp>
      <p:grpSp>
        <p:nvGrpSpPr>
          <p:cNvPr name="Group 26" id="26"/>
          <p:cNvGrpSpPr/>
          <p:nvPr/>
        </p:nvGrpSpPr>
        <p:grpSpPr>
          <a:xfrm rot="0">
            <a:off x="8286368" y="7563555"/>
            <a:ext cx="3111014" cy="575526"/>
            <a:chOff x="0" y="0"/>
            <a:chExt cx="1699382" cy="314379"/>
          </a:xfrm>
        </p:grpSpPr>
        <p:sp>
          <p:nvSpPr>
            <p:cNvPr name="Freeform 27" id="27"/>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( 20 / 25 )</a:t>
              </a:r>
            </a:p>
          </p:txBody>
        </p:sp>
      </p:grpSp>
      <p:grpSp>
        <p:nvGrpSpPr>
          <p:cNvPr name="Group 29" id="29"/>
          <p:cNvGrpSpPr/>
          <p:nvPr/>
        </p:nvGrpSpPr>
        <p:grpSpPr>
          <a:xfrm rot="0">
            <a:off x="6341786" y="7577956"/>
            <a:ext cx="1735032" cy="575526"/>
            <a:chOff x="0" y="0"/>
            <a:chExt cx="947756" cy="314379"/>
          </a:xfrm>
        </p:grpSpPr>
        <p:sp>
          <p:nvSpPr>
            <p:cNvPr name="Freeform 30" id="3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1" id="31"/>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32" id="32"/>
          <p:cNvGrpSpPr/>
          <p:nvPr/>
        </p:nvGrpSpPr>
        <p:grpSpPr>
          <a:xfrm rot="0">
            <a:off x="1822962" y="7563555"/>
            <a:ext cx="1735032" cy="575526"/>
            <a:chOff x="0" y="0"/>
            <a:chExt cx="947756" cy="314379"/>
          </a:xfrm>
        </p:grpSpPr>
        <p:sp>
          <p:nvSpPr>
            <p:cNvPr name="Freeform 33" id="33"/>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4" id="34"/>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TextBox 35" id="35"/>
          <p:cNvSpPr txBox="true"/>
          <p:nvPr/>
        </p:nvSpPr>
        <p:spPr>
          <a:xfrm rot="0">
            <a:off x="1576401" y="3067864"/>
            <a:ext cx="9536786"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À quelle fréquence utilisez-vous de la crème solaire?</a:t>
            </a:r>
          </a:p>
        </p:txBody>
      </p:sp>
      <p:sp>
        <p:nvSpPr>
          <p:cNvPr name="TextBox 36" id="36"/>
          <p:cNvSpPr txBox="true"/>
          <p:nvPr/>
        </p:nvSpPr>
        <p:spPr>
          <a:xfrm rot="0">
            <a:off x="1576401" y="1374709"/>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7" id="37"/>
          <p:cNvSpPr txBox="true"/>
          <p:nvPr/>
        </p:nvSpPr>
        <p:spPr>
          <a:xfrm rot="0">
            <a:off x="7062601" y="8746937"/>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38" id="38"/>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9" id="39"/>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40" id="40"/>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41" id="41"/>
          <p:cNvSpPr/>
          <p:nvPr/>
        </p:nvSpPr>
        <p:spPr>
          <a:xfrm flipH="false" flipV="false" rot="0">
            <a:off x="11113188" y="480999"/>
            <a:ext cx="10349778" cy="9806001"/>
          </a:xfrm>
          <a:custGeom>
            <a:avLst/>
            <a:gdLst/>
            <a:ahLst/>
            <a:cxnLst/>
            <a:rect r="r" b="b" t="t" l="l"/>
            <a:pathLst>
              <a:path h="9806001" w="10349778">
                <a:moveTo>
                  <a:pt x="0" y="0"/>
                </a:moveTo>
                <a:lnTo>
                  <a:pt x="10349777" y="0"/>
                </a:lnTo>
                <a:lnTo>
                  <a:pt x="10349777" y="9806001"/>
                </a:lnTo>
                <a:lnTo>
                  <a:pt x="0" y="9806001"/>
                </a:lnTo>
                <a:lnTo>
                  <a:pt x="0" y="0"/>
                </a:lnTo>
                <a:close/>
              </a:path>
            </a:pathLst>
          </a:custGeom>
          <a:blipFill>
            <a:blip r:embed="rId4"/>
            <a:stretch>
              <a:fillRect l="-40672" t="0" r="-1535" b="0"/>
            </a:stretch>
          </a:blipFill>
        </p:spPr>
      </p:sp>
    </p:spTree>
  </p:cSld>
  <p:clrMapOvr>
    <a:masterClrMapping/>
  </p:clrMapOvr>
  <p:transition spd="slow">
    <p:cover dir="l"/>
  </p:transition>
</p:sld>
</file>

<file path=ppt/slides/slide2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3228073"/>
            <a:ext cx="11022271" cy="4554540"/>
            <a:chOff x="0" y="0"/>
            <a:chExt cx="2612129" cy="1079364"/>
          </a:xfrm>
        </p:grpSpPr>
        <p:sp>
          <p:nvSpPr>
            <p:cNvPr name="Freeform 5" id="5"/>
            <p:cNvSpPr/>
            <p:nvPr/>
          </p:nvSpPr>
          <p:spPr>
            <a:xfrm flipH="false" flipV="false" rot="0">
              <a:off x="0" y="0"/>
              <a:ext cx="2612129" cy="1079364"/>
            </a:xfrm>
            <a:custGeom>
              <a:avLst/>
              <a:gdLst/>
              <a:ahLst/>
              <a:cxnLst/>
              <a:rect r="r" b="b" t="t" l="l"/>
              <a:pathLst>
                <a:path h="1079364" w="2612129">
                  <a:moveTo>
                    <a:pt x="35822" y="0"/>
                  </a:moveTo>
                  <a:lnTo>
                    <a:pt x="2576307" y="0"/>
                  </a:lnTo>
                  <a:cubicBezTo>
                    <a:pt x="2596091" y="0"/>
                    <a:pt x="2612129" y="16038"/>
                    <a:pt x="2612129" y="35822"/>
                  </a:cubicBezTo>
                  <a:lnTo>
                    <a:pt x="2612129" y="1043542"/>
                  </a:lnTo>
                  <a:cubicBezTo>
                    <a:pt x="2612129" y="1053043"/>
                    <a:pt x="2608355" y="1062154"/>
                    <a:pt x="2601637" y="1068872"/>
                  </a:cubicBezTo>
                  <a:cubicBezTo>
                    <a:pt x="2594919" y="1075590"/>
                    <a:pt x="2585807" y="1079364"/>
                    <a:pt x="2576307" y="1079364"/>
                  </a:cubicBezTo>
                  <a:lnTo>
                    <a:pt x="35822" y="1079364"/>
                  </a:lnTo>
                  <a:cubicBezTo>
                    <a:pt x="16038" y="1079364"/>
                    <a:pt x="0" y="1063326"/>
                    <a:pt x="0" y="1043542"/>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117464"/>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4700970"/>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Oui, fréquemment.</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5419371"/>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Oui, parfois.</a:t>
              </a:r>
            </a:p>
          </p:txBody>
        </p:sp>
      </p:grpSp>
      <p:grpSp>
        <p:nvGrpSpPr>
          <p:cNvPr name="Group 17" id="17"/>
          <p:cNvGrpSpPr/>
          <p:nvPr/>
        </p:nvGrpSpPr>
        <p:grpSpPr>
          <a:xfrm rot="0">
            <a:off x="1770242" y="6140925"/>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Non, jamais.</a:t>
              </a:r>
            </a:p>
          </p:txBody>
        </p:sp>
      </p:grpSp>
      <p:grpSp>
        <p:nvGrpSpPr>
          <p:cNvPr name="Group 20" id="20"/>
          <p:cNvGrpSpPr/>
          <p:nvPr/>
        </p:nvGrpSpPr>
        <p:grpSpPr>
          <a:xfrm rot="0">
            <a:off x="8286368" y="6859325"/>
            <a:ext cx="3111014" cy="575526"/>
            <a:chOff x="0" y="0"/>
            <a:chExt cx="1699382" cy="314379"/>
          </a:xfrm>
        </p:grpSpPr>
        <p:sp>
          <p:nvSpPr>
            <p:cNvPr name="Freeform 21" id="21"/>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2" id="22"/>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( 21 / 25 )</a:t>
              </a:r>
            </a:p>
          </p:txBody>
        </p:sp>
      </p:grpSp>
      <p:grpSp>
        <p:nvGrpSpPr>
          <p:cNvPr name="Group 23" id="23"/>
          <p:cNvGrpSpPr/>
          <p:nvPr/>
        </p:nvGrpSpPr>
        <p:grpSpPr>
          <a:xfrm rot="0">
            <a:off x="6341786" y="6873726"/>
            <a:ext cx="1735032" cy="575526"/>
            <a:chOff x="0" y="0"/>
            <a:chExt cx="947756" cy="314379"/>
          </a:xfrm>
        </p:grpSpPr>
        <p:sp>
          <p:nvSpPr>
            <p:cNvPr name="Freeform 24" id="24"/>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5" id="25"/>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26" id="26"/>
          <p:cNvGrpSpPr/>
          <p:nvPr/>
        </p:nvGrpSpPr>
        <p:grpSpPr>
          <a:xfrm rot="0">
            <a:off x="1822962" y="6859325"/>
            <a:ext cx="1735032" cy="575526"/>
            <a:chOff x="0" y="0"/>
            <a:chExt cx="947756" cy="314379"/>
          </a:xfrm>
        </p:grpSpPr>
        <p:sp>
          <p:nvSpPr>
            <p:cNvPr name="Freeform 27" id="27"/>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TextBox 29" id="29"/>
          <p:cNvSpPr txBox="true"/>
          <p:nvPr/>
        </p:nvSpPr>
        <p:spPr>
          <a:xfrm rot="0">
            <a:off x="1576401" y="3599088"/>
            <a:ext cx="9536786" cy="8152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Votre peau est-elle sujette à des coups de chaleur ou des irritations après une exposition?</a:t>
            </a:r>
          </a:p>
        </p:txBody>
      </p:sp>
      <p:sp>
        <p:nvSpPr>
          <p:cNvPr name="TextBox 30" id="30"/>
          <p:cNvSpPr txBox="true"/>
          <p:nvPr/>
        </p:nvSpPr>
        <p:spPr>
          <a:xfrm rot="0">
            <a:off x="1576401" y="2110433"/>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1" id="31"/>
          <p:cNvSpPr txBox="true"/>
          <p:nvPr/>
        </p:nvSpPr>
        <p:spPr>
          <a:xfrm rot="0">
            <a:off x="7062601" y="8011213"/>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32" id="32"/>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3" id="33"/>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34" id="34"/>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35" id="35"/>
          <p:cNvSpPr/>
          <p:nvPr/>
        </p:nvSpPr>
        <p:spPr>
          <a:xfrm flipH="false" flipV="false" rot="0">
            <a:off x="12298621" y="-1179"/>
            <a:ext cx="8071865" cy="10288179"/>
          </a:xfrm>
          <a:custGeom>
            <a:avLst/>
            <a:gdLst/>
            <a:ahLst/>
            <a:cxnLst/>
            <a:rect r="r" b="b" t="t" l="l"/>
            <a:pathLst>
              <a:path h="10288179" w="8071865">
                <a:moveTo>
                  <a:pt x="0" y="0"/>
                </a:moveTo>
                <a:lnTo>
                  <a:pt x="8071865" y="0"/>
                </a:lnTo>
                <a:lnTo>
                  <a:pt x="8071865" y="10288179"/>
                </a:lnTo>
                <a:lnTo>
                  <a:pt x="0" y="10288179"/>
                </a:lnTo>
                <a:lnTo>
                  <a:pt x="0" y="0"/>
                </a:lnTo>
                <a:close/>
              </a:path>
            </a:pathLst>
          </a:custGeom>
          <a:blipFill>
            <a:blip r:embed="rId4"/>
            <a:stretch>
              <a:fillRect l="-91305" t="0" r="0" b="0"/>
            </a:stretch>
          </a:blipFill>
        </p:spPr>
      </p:sp>
    </p:spTree>
  </p:cSld>
  <p:clrMapOvr>
    <a:masterClrMapping/>
  </p:clrMapOvr>
  <p:transition spd="slow">
    <p:cover dir="l"/>
  </p:transition>
</p:sld>
</file>

<file path=ppt/slides/slide2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3573361"/>
            <a:ext cx="11022271" cy="3897315"/>
            <a:chOff x="0" y="0"/>
            <a:chExt cx="2612129" cy="923611"/>
          </a:xfrm>
        </p:grpSpPr>
        <p:sp>
          <p:nvSpPr>
            <p:cNvPr name="Freeform 5" id="5"/>
            <p:cNvSpPr/>
            <p:nvPr/>
          </p:nvSpPr>
          <p:spPr>
            <a:xfrm flipH="false" flipV="false" rot="0">
              <a:off x="0" y="0"/>
              <a:ext cx="2612129" cy="923611"/>
            </a:xfrm>
            <a:custGeom>
              <a:avLst/>
              <a:gdLst/>
              <a:ahLst/>
              <a:cxnLst/>
              <a:rect r="r" b="b" t="t" l="l"/>
              <a:pathLst>
                <a:path h="923611" w="2612129">
                  <a:moveTo>
                    <a:pt x="35822" y="0"/>
                  </a:moveTo>
                  <a:lnTo>
                    <a:pt x="2576307" y="0"/>
                  </a:lnTo>
                  <a:cubicBezTo>
                    <a:pt x="2596091" y="0"/>
                    <a:pt x="2612129" y="16038"/>
                    <a:pt x="2612129" y="35822"/>
                  </a:cubicBezTo>
                  <a:lnTo>
                    <a:pt x="2612129" y="887789"/>
                  </a:lnTo>
                  <a:cubicBezTo>
                    <a:pt x="2612129" y="907573"/>
                    <a:pt x="2596091" y="923611"/>
                    <a:pt x="2576307" y="923611"/>
                  </a:cubicBezTo>
                  <a:lnTo>
                    <a:pt x="35822" y="923611"/>
                  </a:lnTo>
                  <a:cubicBezTo>
                    <a:pt x="26321" y="923611"/>
                    <a:pt x="17210" y="919837"/>
                    <a:pt x="10492" y="913119"/>
                  </a:cubicBezTo>
                  <a:cubicBezTo>
                    <a:pt x="3774" y="906401"/>
                    <a:pt x="0" y="897289"/>
                    <a:pt x="0" y="887789"/>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961711"/>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5046258"/>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Non.</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5764659"/>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Oui.</a:t>
              </a:r>
            </a:p>
          </p:txBody>
        </p:sp>
      </p:grpSp>
      <p:grpSp>
        <p:nvGrpSpPr>
          <p:cNvPr name="Group 17" id="17"/>
          <p:cNvGrpSpPr/>
          <p:nvPr/>
        </p:nvGrpSpPr>
        <p:grpSpPr>
          <a:xfrm rot="0">
            <a:off x="8260009" y="6483060"/>
            <a:ext cx="3111014" cy="575526"/>
            <a:chOff x="0" y="0"/>
            <a:chExt cx="1699382" cy="314379"/>
          </a:xfrm>
        </p:grpSpPr>
        <p:sp>
          <p:nvSpPr>
            <p:cNvPr name="Freeform 18" id="18"/>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19" id="19"/>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( 22 / 25 )</a:t>
              </a:r>
            </a:p>
          </p:txBody>
        </p:sp>
      </p:grpSp>
      <p:grpSp>
        <p:nvGrpSpPr>
          <p:cNvPr name="Group 20" id="20"/>
          <p:cNvGrpSpPr/>
          <p:nvPr/>
        </p:nvGrpSpPr>
        <p:grpSpPr>
          <a:xfrm rot="0">
            <a:off x="6315427" y="6497461"/>
            <a:ext cx="1735032" cy="575526"/>
            <a:chOff x="0" y="0"/>
            <a:chExt cx="947756" cy="314379"/>
          </a:xfrm>
        </p:grpSpPr>
        <p:sp>
          <p:nvSpPr>
            <p:cNvPr name="Freeform 21" id="21"/>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2" id="22"/>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23" id="23"/>
          <p:cNvGrpSpPr/>
          <p:nvPr/>
        </p:nvGrpSpPr>
        <p:grpSpPr>
          <a:xfrm rot="0">
            <a:off x="1796602" y="6483060"/>
            <a:ext cx="1735032" cy="575526"/>
            <a:chOff x="0" y="0"/>
            <a:chExt cx="947756" cy="314379"/>
          </a:xfrm>
        </p:grpSpPr>
        <p:sp>
          <p:nvSpPr>
            <p:cNvPr name="Freeform 24" id="24"/>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5" id="25"/>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TextBox 26" id="26"/>
          <p:cNvSpPr txBox="true"/>
          <p:nvPr/>
        </p:nvSpPr>
        <p:spPr>
          <a:xfrm rot="0">
            <a:off x="1547034" y="4097638"/>
            <a:ext cx="9536786"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Êtes-vous d’origine ou d’ascendance méditerranéenne ou asiatique?</a:t>
            </a:r>
          </a:p>
        </p:txBody>
      </p:sp>
      <p:sp>
        <p:nvSpPr>
          <p:cNvPr name="TextBox 27" id="27"/>
          <p:cNvSpPr txBox="true"/>
          <p:nvPr/>
        </p:nvSpPr>
        <p:spPr>
          <a:xfrm rot="0">
            <a:off x="1576401" y="2455722"/>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28" id="28"/>
          <p:cNvSpPr txBox="true"/>
          <p:nvPr/>
        </p:nvSpPr>
        <p:spPr>
          <a:xfrm rot="0">
            <a:off x="7020030" y="7665924"/>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29" id="29"/>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0" id="30"/>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31" id="31"/>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32" id="32"/>
          <p:cNvSpPr/>
          <p:nvPr/>
        </p:nvSpPr>
        <p:spPr>
          <a:xfrm flipH="false" flipV="false" rot="0">
            <a:off x="10555402" y="211933"/>
            <a:ext cx="11518948" cy="10075067"/>
          </a:xfrm>
          <a:custGeom>
            <a:avLst/>
            <a:gdLst/>
            <a:ahLst/>
            <a:cxnLst/>
            <a:rect r="r" b="b" t="t" l="l"/>
            <a:pathLst>
              <a:path h="10075067" w="11518948">
                <a:moveTo>
                  <a:pt x="0" y="0"/>
                </a:moveTo>
                <a:lnTo>
                  <a:pt x="11518949" y="0"/>
                </a:lnTo>
                <a:lnTo>
                  <a:pt x="11518949" y="10075067"/>
                </a:lnTo>
                <a:lnTo>
                  <a:pt x="0" y="10075067"/>
                </a:lnTo>
                <a:lnTo>
                  <a:pt x="0" y="0"/>
                </a:lnTo>
                <a:close/>
              </a:path>
            </a:pathLst>
          </a:custGeom>
          <a:blipFill>
            <a:blip r:embed="rId4"/>
            <a:stretch>
              <a:fillRect l="-31279" t="0" r="0" b="0"/>
            </a:stretch>
          </a:blipFill>
        </p:spPr>
      </p:sp>
    </p:spTree>
  </p:cSld>
  <p:clrMapOvr>
    <a:masterClrMapping/>
  </p:clrMapOvr>
  <p:transition spd="slow">
    <p:cover dir="l"/>
  </p:transition>
</p:sld>
</file>

<file path=ppt/slides/slide2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3573361"/>
            <a:ext cx="11022271" cy="3897315"/>
            <a:chOff x="0" y="0"/>
            <a:chExt cx="2612129" cy="923611"/>
          </a:xfrm>
        </p:grpSpPr>
        <p:sp>
          <p:nvSpPr>
            <p:cNvPr name="Freeform 5" id="5"/>
            <p:cNvSpPr/>
            <p:nvPr/>
          </p:nvSpPr>
          <p:spPr>
            <a:xfrm flipH="false" flipV="false" rot="0">
              <a:off x="0" y="0"/>
              <a:ext cx="2612129" cy="923611"/>
            </a:xfrm>
            <a:custGeom>
              <a:avLst/>
              <a:gdLst/>
              <a:ahLst/>
              <a:cxnLst/>
              <a:rect r="r" b="b" t="t" l="l"/>
              <a:pathLst>
                <a:path h="923611" w="2612129">
                  <a:moveTo>
                    <a:pt x="35822" y="0"/>
                  </a:moveTo>
                  <a:lnTo>
                    <a:pt x="2576307" y="0"/>
                  </a:lnTo>
                  <a:cubicBezTo>
                    <a:pt x="2596091" y="0"/>
                    <a:pt x="2612129" y="16038"/>
                    <a:pt x="2612129" y="35822"/>
                  </a:cubicBezTo>
                  <a:lnTo>
                    <a:pt x="2612129" y="887789"/>
                  </a:lnTo>
                  <a:cubicBezTo>
                    <a:pt x="2612129" y="907573"/>
                    <a:pt x="2596091" y="923611"/>
                    <a:pt x="2576307" y="923611"/>
                  </a:cubicBezTo>
                  <a:lnTo>
                    <a:pt x="35822" y="923611"/>
                  </a:lnTo>
                  <a:cubicBezTo>
                    <a:pt x="26321" y="923611"/>
                    <a:pt x="17210" y="919837"/>
                    <a:pt x="10492" y="913119"/>
                  </a:cubicBezTo>
                  <a:cubicBezTo>
                    <a:pt x="3774" y="906401"/>
                    <a:pt x="0" y="897289"/>
                    <a:pt x="0" y="887789"/>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961711"/>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5046258"/>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Non.</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5764659"/>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Oui.</a:t>
              </a:r>
            </a:p>
          </p:txBody>
        </p:sp>
      </p:grpSp>
      <p:grpSp>
        <p:nvGrpSpPr>
          <p:cNvPr name="Group 17" id="17"/>
          <p:cNvGrpSpPr/>
          <p:nvPr/>
        </p:nvGrpSpPr>
        <p:grpSpPr>
          <a:xfrm rot="0">
            <a:off x="8260009" y="6483060"/>
            <a:ext cx="3111014" cy="575526"/>
            <a:chOff x="0" y="0"/>
            <a:chExt cx="1699382" cy="314379"/>
          </a:xfrm>
        </p:grpSpPr>
        <p:sp>
          <p:nvSpPr>
            <p:cNvPr name="Freeform 18" id="18"/>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19" id="19"/>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( 23 / 25 )</a:t>
              </a:r>
            </a:p>
          </p:txBody>
        </p:sp>
      </p:grpSp>
      <p:grpSp>
        <p:nvGrpSpPr>
          <p:cNvPr name="Group 20" id="20"/>
          <p:cNvGrpSpPr/>
          <p:nvPr/>
        </p:nvGrpSpPr>
        <p:grpSpPr>
          <a:xfrm rot="0">
            <a:off x="6315427" y="6497461"/>
            <a:ext cx="1735032" cy="575526"/>
            <a:chOff x="0" y="0"/>
            <a:chExt cx="947756" cy="314379"/>
          </a:xfrm>
        </p:grpSpPr>
        <p:sp>
          <p:nvSpPr>
            <p:cNvPr name="Freeform 21" id="21"/>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2" id="22"/>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23" id="23"/>
          <p:cNvGrpSpPr/>
          <p:nvPr/>
        </p:nvGrpSpPr>
        <p:grpSpPr>
          <a:xfrm rot="0">
            <a:off x="1796602" y="6483060"/>
            <a:ext cx="1735032" cy="575526"/>
            <a:chOff x="0" y="0"/>
            <a:chExt cx="947756" cy="314379"/>
          </a:xfrm>
        </p:grpSpPr>
        <p:sp>
          <p:nvSpPr>
            <p:cNvPr name="Freeform 24" id="24"/>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5" id="25"/>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TextBox 26" id="26"/>
          <p:cNvSpPr txBox="true"/>
          <p:nvPr/>
        </p:nvSpPr>
        <p:spPr>
          <a:xfrm rot="0">
            <a:off x="1770242" y="4097638"/>
            <a:ext cx="9536786"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Êtes-vous d’origine ou d’ascendence africaine ou d’Asie du Sud-Est?</a:t>
            </a:r>
          </a:p>
        </p:txBody>
      </p:sp>
      <p:sp>
        <p:nvSpPr>
          <p:cNvPr name="TextBox 27" id="27"/>
          <p:cNvSpPr txBox="true"/>
          <p:nvPr/>
        </p:nvSpPr>
        <p:spPr>
          <a:xfrm rot="0">
            <a:off x="1576401" y="2455722"/>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28" id="28"/>
          <p:cNvSpPr txBox="true"/>
          <p:nvPr/>
        </p:nvSpPr>
        <p:spPr>
          <a:xfrm rot="0">
            <a:off x="7020030" y="7665924"/>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29" id="29"/>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0" id="30"/>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31" id="31"/>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32" id="32"/>
          <p:cNvSpPr/>
          <p:nvPr/>
        </p:nvSpPr>
        <p:spPr>
          <a:xfrm flipH="true" flipV="false" rot="0">
            <a:off x="10997678" y="-565043"/>
            <a:ext cx="7290322" cy="11222603"/>
          </a:xfrm>
          <a:custGeom>
            <a:avLst/>
            <a:gdLst/>
            <a:ahLst/>
            <a:cxnLst/>
            <a:rect r="r" b="b" t="t" l="l"/>
            <a:pathLst>
              <a:path h="11222603" w="7290322">
                <a:moveTo>
                  <a:pt x="7290322" y="0"/>
                </a:moveTo>
                <a:lnTo>
                  <a:pt x="0" y="0"/>
                </a:lnTo>
                <a:lnTo>
                  <a:pt x="0" y="11222602"/>
                </a:lnTo>
                <a:lnTo>
                  <a:pt x="7290322" y="11222602"/>
                </a:lnTo>
                <a:lnTo>
                  <a:pt x="7290322" y="0"/>
                </a:lnTo>
                <a:close/>
              </a:path>
            </a:pathLst>
          </a:custGeom>
          <a:blipFill>
            <a:blip r:embed="rId4"/>
            <a:stretch>
              <a:fillRect l="0" t="-42901" r="-46561" b="0"/>
            </a:stretch>
          </a:blipFill>
        </p:spPr>
      </p:sp>
    </p:spTree>
  </p:cSld>
  <p:clrMapOvr>
    <a:masterClrMapping/>
  </p:clrMapOvr>
  <p:transition spd="slow">
    <p:cover dir="l"/>
  </p:transition>
</p:sld>
</file>

<file path=ppt/slides/slide2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2854120"/>
            <a:ext cx="11022271" cy="5331021"/>
            <a:chOff x="0" y="0"/>
            <a:chExt cx="2612129" cy="1263380"/>
          </a:xfrm>
        </p:grpSpPr>
        <p:sp>
          <p:nvSpPr>
            <p:cNvPr name="Freeform 5" id="5"/>
            <p:cNvSpPr/>
            <p:nvPr/>
          </p:nvSpPr>
          <p:spPr>
            <a:xfrm flipH="false" flipV="false" rot="0">
              <a:off x="0" y="0"/>
              <a:ext cx="2612129" cy="1263380"/>
            </a:xfrm>
            <a:custGeom>
              <a:avLst/>
              <a:gdLst/>
              <a:ahLst/>
              <a:cxnLst/>
              <a:rect r="r" b="b" t="t" l="l"/>
              <a:pathLst>
                <a:path h="1263380" w="2612129">
                  <a:moveTo>
                    <a:pt x="35822" y="0"/>
                  </a:moveTo>
                  <a:lnTo>
                    <a:pt x="2576307" y="0"/>
                  </a:lnTo>
                  <a:cubicBezTo>
                    <a:pt x="2596091" y="0"/>
                    <a:pt x="2612129" y="16038"/>
                    <a:pt x="2612129" y="35822"/>
                  </a:cubicBezTo>
                  <a:lnTo>
                    <a:pt x="2612129" y="1227558"/>
                  </a:lnTo>
                  <a:cubicBezTo>
                    <a:pt x="2612129" y="1237058"/>
                    <a:pt x="2608355" y="1246170"/>
                    <a:pt x="2601637" y="1252888"/>
                  </a:cubicBezTo>
                  <a:cubicBezTo>
                    <a:pt x="2594919" y="1259606"/>
                    <a:pt x="2585807" y="1263380"/>
                    <a:pt x="2576307" y="1263380"/>
                  </a:cubicBezTo>
                  <a:lnTo>
                    <a:pt x="35822" y="1263380"/>
                  </a:lnTo>
                  <a:cubicBezTo>
                    <a:pt x="16038" y="1263380"/>
                    <a:pt x="0" y="1247342"/>
                    <a:pt x="0" y="1227558"/>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301480"/>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4327017"/>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Oui, toujours.</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5045418"/>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Oui, parfois.</a:t>
              </a:r>
            </a:p>
          </p:txBody>
        </p:sp>
      </p:grpSp>
      <p:grpSp>
        <p:nvGrpSpPr>
          <p:cNvPr name="Group 17" id="17"/>
          <p:cNvGrpSpPr/>
          <p:nvPr/>
        </p:nvGrpSpPr>
        <p:grpSpPr>
          <a:xfrm rot="0">
            <a:off x="1770242" y="5766971"/>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Rarement.</a:t>
              </a:r>
            </a:p>
          </p:txBody>
        </p:sp>
      </p:grpSp>
      <p:grpSp>
        <p:nvGrpSpPr>
          <p:cNvPr name="Group 20" id="20"/>
          <p:cNvGrpSpPr/>
          <p:nvPr/>
        </p:nvGrpSpPr>
        <p:grpSpPr>
          <a:xfrm rot="0">
            <a:off x="1770242" y="6488525"/>
            <a:ext cx="9627140" cy="575526"/>
            <a:chOff x="0" y="0"/>
            <a:chExt cx="5258797" cy="314379"/>
          </a:xfrm>
        </p:grpSpPr>
        <p:sp>
          <p:nvSpPr>
            <p:cNvPr name="Freeform 21" id="21"/>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2" id="22"/>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D) Non, jamais.</a:t>
              </a:r>
            </a:p>
          </p:txBody>
        </p:sp>
      </p:grpSp>
      <p:grpSp>
        <p:nvGrpSpPr>
          <p:cNvPr name="Group 23" id="23"/>
          <p:cNvGrpSpPr/>
          <p:nvPr/>
        </p:nvGrpSpPr>
        <p:grpSpPr>
          <a:xfrm rot="0">
            <a:off x="8286368" y="7206926"/>
            <a:ext cx="3111014" cy="575526"/>
            <a:chOff x="0" y="0"/>
            <a:chExt cx="1699382" cy="314379"/>
          </a:xfrm>
        </p:grpSpPr>
        <p:sp>
          <p:nvSpPr>
            <p:cNvPr name="Freeform 24" id="24"/>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5" id="25"/>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( 24 / 25 )</a:t>
              </a:r>
            </a:p>
          </p:txBody>
        </p:sp>
      </p:grpSp>
      <p:grpSp>
        <p:nvGrpSpPr>
          <p:cNvPr name="Group 26" id="26"/>
          <p:cNvGrpSpPr/>
          <p:nvPr/>
        </p:nvGrpSpPr>
        <p:grpSpPr>
          <a:xfrm rot="0">
            <a:off x="6341786" y="7221327"/>
            <a:ext cx="1735032" cy="575526"/>
            <a:chOff x="0" y="0"/>
            <a:chExt cx="947756" cy="314379"/>
          </a:xfrm>
        </p:grpSpPr>
        <p:sp>
          <p:nvSpPr>
            <p:cNvPr name="Freeform 27" id="27"/>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29" id="29"/>
          <p:cNvGrpSpPr/>
          <p:nvPr/>
        </p:nvGrpSpPr>
        <p:grpSpPr>
          <a:xfrm rot="0">
            <a:off x="1822962" y="7206926"/>
            <a:ext cx="1735032" cy="575526"/>
            <a:chOff x="0" y="0"/>
            <a:chExt cx="947756" cy="314379"/>
          </a:xfrm>
        </p:grpSpPr>
        <p:sp>
          <p:nvSpPr>
            <p:cNvPr name="Freeform 30" id="3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1" id="31"/>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TextBox 32" id="32"/>
          <p:cNvSpPr txBox="true"/>
          <p:nvPr/>
        </p:nvSpPr>
        <p:spPr>
          <a:xfrm rot="0">
            <a:off x="1576401" y="3225134"/>
            <a:ext cx="9536786" cy="8152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Avez-vous tendance à avoir des coups de soleil à la plage ou à la montagne?</a:t>
            </a:r>
          </a:p>
        </p:txBody>
      </p:sp>
      <p:sp>
        <p:nvSpPr>
          <p:cNvPr name="TextBox 33" id="33"/>
          <p:cNvSpPr txBox="true"/>
          <p:nvPr/>
        </p:nvSpPr>
        <p:spPr>
          <a:xfrm rot="0">
            <a:off x="1576401" y="1736480"/>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4" id="34"/>
          <p:cNvSpPr txBox="true"/>
          <p:nvPr/>
        </p:nvSpPr>
        <p:spPr>
          <a:xfrm rot="0">
            <a:off x="7020030" y="8385166"/>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35" id="35"/>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6" id="36"/>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37" id="37"/>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38" id="38"/>
          <p:cNvSpPr/>
          <p:nvPr/>
        </p:nvSpPr>
        <p:spPr>
          <a:xfrm flipH="false" flipV="false" rot="0">
            <a:off x="11113188" y="-742621"/>
            <a:ext cx="9507658" cy="11029621"/>
          </a:xfrm>
          <a:custGeom>
            <a:avLst/>
            <a:gdLst/>
            <a:ahLst/>
            <a:cxnLst/>
            <a:rect r="r" b="b" t="t" l="l"/>
            <a:pathLst>
              <a:path h="11029621" w="9507658">
                <a:moveTo>
                  <a:pt x="0" y="0"/>
                </a:moveTo>
                <a:lnTo>
                  <a:pt x="9507657" y="0"/>
                </a:lnTo>
                <a:lnTo>
                  <a:pt x="9507657" y="11029621"/>
                </a:lnTo>
                <a:lnTo>
                  <a:pt x="0" y="11029621"/>
                </a:lnTo>
                <a:lnTo>
                  <a:pt x="0" y="0"/>
                </a:lnTo>
                <a:close/>
              </a:path>
            </a:pathLst>
          </a:custGeom>
          <a:blipFill>
            <a:blip r:embed="rId4"/>
            <a:stretch>
              <a:fillRect l="-74776" t="0" r="0" b="0"/>
            </a:stretch>
          </a:blipFill>
        </p:spPr>
      </p:sp>
    </p:spTree>
  </p:cSld>
  <p:clrMapOvr>
    <a:masterClrMapping/>
  </p:clrMapOvr>
  <p:transition spd="slow">
    <p:cover dir="l"/>
  </p:transition>
</p:sld>
</file>

<file path=ppt/slides/slide2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2492348"/>
            <a:ext cx="11022271" cy="6073614"/>
            <a:chOff x="0" y="0"/>
            <a:chExt cx="2612129" cy="1439364"/>
          </a:xfrm>
        </p:grpSpPr>
        <p:sp>
          <p:nvSpPr>
            <p:cNvPr name="Freeform 5" id="5"/>
            <p:cNvSpPr/>
            <p:nvPr/>
          </p:nvSpPr>
          <p:spPr>
            <a:xfrm flipH="false" flipV="false" rot="0">
              <a:off x="0" y="0"/>
              <a:ext cx="2612129" cy="1439364"/>
            </a:xfrm>
            <a:custGeom>
              <a:avLst/>
              <a:gdLst/>
              <a:ahLst/>
              <a:cxnLst/>
              <a:rect r="r" b="b" t="t" l="l"/>
              <a:pathLst>
                <a:path h="1439364" w="2612129">
                  <a:moveTo>
                    <a:pt x="35822" y="0"/>
                  </a:moveTo>
                  <a:lnTo>
                    <a:pt x="2576307" y="0"/>
                  </a:lnTo>
                  <a:cubicBezTo>
                    <a:pt x="2596091" y="0"/>
                    <a:pt x="2612129" y="16038"/>
                    <a:pt x="2612129" y="35822"/>
                  </a:cubicBezTo>
                  <a:lnTo>
                    <a:pt x="2612129" y="1403542"/>
                  </a:lnTo>
                  <a:cubicBezTo>
                    <a:pt x="2612129" y="1423326"/>
                    <a:pt x="2596091" y="1439364"/>
                    <a:pt x="2576307" y="1439364"/>
                  </a:cubicBezTo>
                  <a:lnTo>
                    <a:pt x="35822" y="1439364"/>
                  </a:lnTo>
                  <a:cubicBezTo>
                    <a:pt x="26321" y="1439364"/>
                    <a:pt x="17210" y="1435590"/>
                    <a:pt x="10492" y="1428872"/>
                  </a:cubicBezTo>
                  <a:cubicBezTo>
                    <a:pt x="3774" y="1422154"/>
                    <a:pt x="0" y="1413043"/>
                    <a:pt x="0" y="1403542"/>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1477464"/>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3965245"/>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Très rouge, douloureuse.</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4683646"/>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Légèrement rouge.</a:t>
              </a:r>
            </a:p>
          </p:txBody>
        </p:sp>
      </p:grpSp>
      <p:grpSp>
        <p:nvGrpSpPr>
          <p:cNvPr name="Group 17" id="17"/>
          <p:cNvGrpSpPr/>
          <p:nvPr/>
        </p:nvGrpSpPr>
        <p:grpSpPr>
          <a:xfrm rot="0">
            <a:off x="1770242" y="5405200"/>
            <a:ext cx="9627140" cy="575526"/>
            <a:chOff x="0" y="0"/>
            <a:chExt cx="5258797" cy="314379"/>
          </a:xfrm>
        </p:grpSpPr>
        <p:sp>
          <p:nvSpPr>
            <p:cNvPr name="Freeform 18" id="18"/>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C) Légèrement bronzée.</a:t>
              </a:r>
            </a:p>
          </p:txBody>
        </p:sp>
      </p:grpSp>
      <p:grpSp>
        <p:nvGrpSpPr>
          <p:cNvPr name="Group 20" id="20"/>
          <p:cNvGrpSpPr/>
          <p:nvPr/>
        </p:nvGrpSpPr>
        <p:grpSpPr>
          <a:xfrm rot="0">
            <a:off x="1770242" y="6126753"/>
            <a:ext cx="9627140" cy="575526"/>
            <a:chOff x="0" y="0"/>
            <a:chExt cx="5258797" cy="314379"/>
          </a:xfrm>
        </p:grpSpPr>
        <p:sp>
          <p:nvSpPr>
            <p:cNvPr name="Freeform 21" id="21"/>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2" id="22"/>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D) Bronzée de façon visible.</a:t>
              </a:r>
            </a:p>
          </p:txBody>
        </p:sp>
      </p:grpSp>
      <p:grpSp>
        <p:nvGrpSpPr>
          <p:cNvPr name="Group 23" id="23"/>
          <p:cNvGrpSpPr/>
          <p:nvPr/>
        </p:nvGrpSpPr>
        <p:grpSpPr>
          <a:xfrm rot="0">
            <a:off x="1812814" y="6845154"/>
            <a:ext cx="9584568" cy="575526"/>
            <a:chOff x="0" y="0"/>
            <a:chExt cx="5235543" cy="314379"/>
          </a:xfrm>
        </p:grpSpPr>
        <p:sp>
          <p:nvSpPr>
            <p:cNvPr name="Freeform 24" id="24"/>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5" id="25"/>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E) Très bronzée.</a:t>
              </a:r>
            </a:p>
          </p:txBody>
        </p:sp>
      </p:grpSp>
      <p:grpSp>
        <p:nvGrpSpPr>
          <p:cNvPr name="Group 26" id="26"/>
          <p:cNvGrpSpPr/>
          <p:nvPr/>
        </p:nvGrpSpPr>
        <p:grpSpPr>
          <a:xfrm rot="0">
            <a:off x="8286368" y="7563555"/>
            <a:ext cx="3111014" cy="575526"/>
            <a:chOff x="0" y="0"/>
            <a:chExt cx="1699382" cy="314379"/>
          </a:xfrm>
        </p:grpSpPr>
        <p:sp>
          <p:nvSpPr>
            <p:cNvPr name="Freeform 27" id="27"/>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QUESTION ( 25 / 25 )</a:t>
              </a:r>
            </a:p>
          </p:txBody>
        </p:sp>
      </p:grpSp>
      <p:grpSp>
        <p:nvGrpSpPr>
          <p:cNvPr name="Group 29" id="29"/>
          <p:cNvGrpSpPr/>
          <p:nvPr/>
        </p:nvGrpSpPr>
        <p:grpSpPr>
          <a:xfrm rot="0">
            <a:off x="6341786" y="7577956"/>
            <a:ext cx="1735032" cy="575526"/>
            <a:chOff x="0" y="0"/>
            <a:chExt cx="947756" cy="314379"/>
          </a:xfrm>
        </p:grpSpPr>
        <p:sp>
          <p:nvSpPr>
            <p:cNvPr name="Freeform 30" id="3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1" id="31"/>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32" id="32"/>
          <p:cNvGrpSpPr/>
          <p:nvPr/>
        </p:nvGrpSpPr>
        <p:grpSpPr>
          <a:xfrm rot="0">
            <a:off x="1822962" y="7563555"/>
            <a:ext cx="1735032" cy="575526"/>
            <a:chOff x="0" y="0"/>
            <a:chExt cx="947756" cy="314379"/>
          </a:xfrm>
        </p:grpSpPr>
        <p:sp>
          <p:nvSpPr>
            <p:cNvPr name="Freeform 33" id="33"/>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4" id="34"/>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TextBox 35" id="35"/>
          <p:cNvSpPr txBox="true"/>
          <p:nvPr/>
        </p:nvSpPr>
        <p:spPr>
          <a:xfrm rot="0">
            <a:off x="1576401" y="3067864"/>
            <a:ext cx="9536786" cy="3961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Comment décririez-vous votre après chaque heure au soleil?</a:t>
            </a:r>
          </a:p>
        </p:txBody>
      </p:sp>
      <p:sp>
        <p:nvSpPr>
          <p:cNvPr name="TextBox 36" id="36"/>
          <p:cNvSpPr txBox="true"/>
          <p:nvPr/>
        </p:nvSpPr>
        <p:spPr>
          <a:xfrm rot="0">
            <a:off x="1576401" y="1374709"/>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7" id="37"/>
          <p:cNvSpPr txBox="true"/>
          <p:nvPr/>
        </p:nvSpPr>
        <p:spPr>
          <a:xfrm rot="0">
            <a:off x="7062601" y="8746937"/>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38" id="38"/>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39" id="39"/>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40" id="40"/>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41" id="41"/>
          <p:cNvSpPr/>
          <p:nvPr/>
        </p:nvSpPr>
        <p:spPr>
          <a:xfrm flipH="false" flipV="false" rot="0">
            <a:off x="11397382" y="-342595"/>
            <a:ext cx="6639708" cy="16416627"/>
          </a:xfrm>
          <a:custGeom>
            <a:avLst/>
            <a:gdLst/>
            <a:ahLst/>
            <a:cxnLst/>
            <a:rect r="r" b="b" t="t" l="l"/>
            <a:pathLst>
              <a:path h="16416627" w="6639708">
                <a:moveTo>
                  <a:pt x="0" y="0"/>
                </a:moveTo>
                <a:lnTo>
                  <a:pt x="6639708" y="0"/>
                </a:lnTo>
                <a:lnTo>
                  <a:pt x="6639708" y="16416628"/>
                </a:lnTo>
                <a:lnTo>
                  <a:pt x="0" y="16416628"/>
                </a:lnTo>
                <a:lnTo>
                  <a:pt x="0" y="0"/>
                </a:lnTo>
                <a:close/>
              </a:path>
            </a:pathLst>
          </a:custGeom>
          <a:blipFill>
            <a:blip r:embed="rId4"/>
            <a:stretch>
              <a:fillRect l="-76096" t="0" r="-195009" b="0"/>
            </a:stretch>
          </a:blipFill>
        </p:spPr>
      </p:sp>
    </p:spTree>
  </p:cSld>
  <p:clrMapOvr>
    <a:masterClrMapping/>
  </p:clrMapOvr>
  <p:transition spd="slow">
    <p:cover dir="l"/>
  </p:transition>
</p:sld>
</file>

<file path=ppt/slides/slide2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0555402" y="5267325"/>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grpSp>
        <p:nvGrpSpPr>
          <p:cNvPr name="Group 4" id="4"/>
          <p:cNvGrpSpPr/>
          <p:nvPr/>
        </p:nvGrpSpPr>
        <p:grpSpPr>
          <a:xfrm rot="0">
            <a:off x="1028700" y="3573361"/>
            <a:ext cx="11022271" cy="3897315"/>
            <a:chOff x="0" y="0"/>
            <a:chExt cx="2612129" cy="923611"/>
          </a:xfrm>
        </p:grpSpPr>
        <p:sp>
          <p:nvSpPr>
            <p:cNvPr name="Freeform 5" id="5"/>
            <p:cNvSpPr/>
            <p:nvPr/>
          </p:nvSpPr>
          <p:spPr>
            <a:xfrm flipH="false" flipV="false" rot="0">
              <a:off x="0" y="0"/>
              <a:ext cx="2612129" cy="923611"/>
            </a:xfrm>
            <a:custGeom>
              <a:avLst/>
              <a:gdLst/>
              <a:ahLst/>
              <a:cxnLst/>
              <a:rect r="r" b="b" t="t" l="l"/>
              <a:pathLst>
                <a:path h="923611" w="2612129">
                  <a:moveTo>
                    <a:pt x="35822" y="0"/>
                  </a:moveTo>
                  <a:lnTo>
                    <a:pt x="2576307" y="0"/>
                  </a:lnTo>
                  <a:cubicBezTo>
                    <a:pt x="2596091" y="0"/>
                    <a:pt x="2612129" y="16038"/>
                    <a:pt x="2612129" y="35822"/>
                  </a:cubicBezTo>
                  <a:lnTo>
                    <a:pt x="2612129" y="887789"/>
                  </a:lnTo>
                  <a:cubicBezTo>
                    <a:pt x="2612129" y="907573"/>
                    <a:pt x="2596091" y="923611"/>
                    <a:pt x="2576307" y="923611"/>
                  </a:cubicBezTo>
                  <a:lnTo>
                    <a:pt x="35822" y="923611"/>
                  </a:lnTo>
                  <a:cubicBezTo>
                    <a:pt x="26321" y="923611"/>
                    <a:pt x="17210" y="919837"/>
                    <a:pt x="10492" y="913119"/>
                  </a:cubicBezTo>
                  <a:cubicBezTo>
                    <a:pt x="3774" y="906401"/>
                    <a:pt x="0" y="897289"/>
                    <a:pt x="0" y="887789"/>
                  </a:cubicBezTo>
                  <a:lnTo>
                    <a:pt x="0" y="35822"/>
                  </a:lnTo>
                  <a:cubicBezTo>
                    <a:pt x="0" y="16038"/>
                    <a:pt x="16038" y="0"/>
                    <a:pt x="35822"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2612129" cy="961711"/>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12814" y="5046258"/>
            <a:ext cx="9584568" cy="575526"/>
            <a:chOff x="0" y="0"/>
            <a:chExt cx="5235543" cy="314379"/>
          </a:xfrm>
        </p:grpSpPr>
        <p:sp>
          <p:nvSpPr>
            <p:cNvPr name="Freeform 8" id="8"/>
            <p:cNvSpPr/>
            <p:nvPr/>
          </p:nvSpPr>
          <p:spPr>
            <a:xfrm flipH="false" flipV="false" rot="0">
              <a:off x="0" y="0"/>
              <a:ext cx="5235542" cy="314379"/>
            </a:xfrm>
            <a:custGeom>
              <a:avLst/>
              <a:gdLst/>
              <a:ahLst/>
              <a:cxnLst/>
              <a:rect r="r" b="b" t="t" l="l"/>
              <a:pathLst>
                <a:path h="314379" w="5235542">
                  <a:moveTo>
                    <a:pt x="5032342" y="0"/>
                  </a:moveTo>
                  <a:cubicBezTo>
                    <a:pt x="5144567" y="0"/>
                    <a:pt x="5235542" y="70376"/>
                    <a:pt x="5235542" y="157190"/>
                  </a:cubicBezTo>
                  <a:cubicBezTo>
                    <a:pt x="5235542" y="244003"/>
                    <a:pt x="5144567" y="314379"/>
                    <a:pt x="5032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5235543"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 Oui.</a:t>
              </a:r>
            </a:p>
          </p:txBody>
        </p:sp>
      </p:grpSp>
      <p:sp>
        <p:nvSpPr>
          <p:cNvPr name="Freeform 10" id="10"/>
          <p:cNvSpPr/>
          <p:nvPr/>
        </p:nvSpPr>
        <p:spPr>
          <a:xfrm flipH="false" flipV="false" rot="0">
            <a:off x="15338663" y="269307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1" id="11"/>
          <p:cNvSpPr/>
          <p:nvPr/>
        </p:nvSpPr>
        <p:spPr>
          <a:xfrm flipH="false" flipV="false" rot="0">
            <a:off x="480999" y="2010562"/>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0555402" y="2872107"/>
            <a:ext cx="884552" cy="1095403"/>
          </a:xfrm>
          <a:custGeom>
            <a:avLst/>
            <a:gdLst/>
            <a:ahLst/>
            <a:cxnLst/>
            <a:rect r="r" b="b" t="t" l="l"/>
            <a:pathLst>
              <a:path h="1095403" w="884552">
                <a:moveTo>
                  <a:pt x="0" y="0"/>
                </a:moveTo>
                <a:lnTo>
                  <a:pt x="884552" y="0"/>
                </a:lnTo>
                <a:lnTo>
                  <a:pt x="884552" y="1095403"/>
                </a:lnTo>
                <a:lnTo>
                  <a:pt x="0" y="1095403"/>
                </a:lnTo>
                <a:lnTo>
                  <a:pt x="0" y="0"/>
                </a:lnTo>
                <a:close/>
              </a:path>
            </a:pathLst>
          </a:custGeom>
          <a:blipFill>
            <a:blip r:embed="rId3"/>
            <a:stretch>
              <a:fillRect l="-11918" t="0" r="-11918"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5764659"/>
            <a:ext cx="9627140" cy="575526"/>
            <a:chOff x="0" y="0"/>
            <a:chExt cx="5258797" cy="314379"/>
          </a:xfrm>
        </p:grpSpPr>
        <p:sp>
          <p:nvSpPr>
            <p:cNvPr name="Freeform 15" id="15"/>
            <p:cNvSpPr/>
            <p:nvPr/>
          </p:nvSpPr>
          <p:spPr>
            <a:xfrm flipH="false" flipV="false" rot="0">
              <a:off x="0" y="0"/>
              <a:ext cx="5258797" cy="314379"/>
            </a:xfrm>
            <a:custGeom>
              <a:avLst/>
              <a:gdLst/>
              <a:ahLst/>
              <a:cxnLst/>
              <a:rect r="r" b="b" t="t" l="l"/>
              <a:pathLst>
                <a:path h="314379" w="5258797">
                  <a:moveTo>
                    <a:pt x="5055597" y="0"/>
                  </a:moveTo>
                  <a:cubicBezTo>
                    <a:pt x="5167821" y="0"/>
                    <a:pt x="5258797" y="70376"/>
                    <a:pt x="5258797" y="157190"/>
                  </a:cubicBezTo>
                  <a:cubicBezTo>
                    <a:pt x="5258797" y="244003"/>
                    <a:pt x="5167821" y="314379"/>
                    <a:pt x="5055597"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5258797"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B) Non.</a:t>
              </a:r>
            </a:p>
          </p:txBody>
        </p:sp>
      </p:grpSp>
      <p:grpSp>
        <p:nvGrpSpPr>
          <p:cNvPr name="Group 17" id="17"/>
          <p:cNvGrpSpPr/>
          <p:nvPr/>
        </p:nvGrpSpPr>
        <p:grpSpPr>
          <a:xfrm rot="0">
            <a:off x="8260009" y="6483060"/>
            <a:ext cx="3111014" cy="575526"/>
            <a:chOff x="0" y="0"/>
            <a:chExt cx="1699382" cy="314379"/>
          </a:xfrm>
        </p:grpSpPr>
        <p:sp>
          <p:nvSpPr>
            <p:cNvPr name="Freeform 18" id="18"/>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19" id="19"/>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RÉSULTATS ( FIN )</a:t>
              </a:r>
            </a:p>
          </p:txBody>
        </p:sp>
      </p:grpSp>
      <p:grpSp>
        <p:nvGrpSpPr>
          <p:cNvPr name="Group 20" id="20"/>
          <p:cNvGrpSpPr/>
          <p:nvPr/>
        </p:nvGrpSpPr>
        <p:grpSpPr>
          <a:xfrm rot="0">
            <a:off x="6315427" y="6497461"/>
            <a:ext cx="1735032" cy="575526"/>
            <a:chOff x="0" y="0"/>
            <a:chExt cx="947756" cy="314379"/>
          </a:xfrm>
        </p:grpSpPr>
        <p:sp>
          <p:nvSpPr>
            <p:cNvPr name="Freeform 21" id="21"/>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2" id="22"/>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23" id="23"/>
          <p:cNvGrpSpPr/>
          <p:nvPr/>
        </p:nvGrpSpPr>
        <p:grpSpPr>
          <a:xfrm rot="0">
            <a:off x="1796602" y="6483060"/>
            <a:ext cx="1735032" cy="575526"/>
            <a:chOff x="0" y="0"/>
            <a:chExt cx="947756" cy="314379"/>
          </a:xfrm>
        </p:grpSpPr>
        <p:sp>
          <p:nvSpPr>
            <p:cNvPr name="Freeform 24" id="24"/>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5" id="25"/>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
        <p:nvSpPr>
          <p:cNvPr name="Freeform 26" id="26"/>
          <p:cNvSpPr/>
          <p:nvPr/>
        </p:nvSpPr>
        <p:spPr>
          <a:xfrm flipH="false" flipV="false" rot="0">
            <a:off x="480999" y="8082126"/>
            <a:ext cx="1095403" cy="1095403"/>
          </a:xfrm>
          <a:custGeom>
            <a:avLst/>
            <a:gdLst/>
            <a:ahLst/>
            <a:cxnLst/>
            <a:rect r="r" b="b" t="t" l="l"/>
            <a:pathLst>
              <a:path h="1095403" w="1095403">
                <a:moveTo>
                  <a:pt x="0" y="0"/>
                </a:moveTo>
                <a:lnTo>
                  <a:pt x="1095402" y="0"/>
                </a:lnTo>
                <a:lnTo>
                  <a:pt x="1095402" y="1095403"/>
                </a:lnTo>
                <a:lnTo>
                  <a:pt x="0" y="1095403"/>
                </a:lnTo>
                <a:lnTo>
                  <a:pt x="0" y="0"/>
                </a:lnTo>
                <a:close/>
              </a:path>
            </a:pathLst>
          </a:custGeom>
          <a:blipFill>
            <a:blip r:embed="rId3"/>
            <a:stretch>
              <a:fillRect l="0" t="0" r="0" b="0"/>
            </a:stretch>
          </a:blipFill>
        </p:spPr>
      </p:sp>
      <p:sp>
        <p:nvSpPr>
          <p:cNvPr name="Freeform 27" id="27"/>
          <p:cNvSpPr/>
          <p:nvPr/>
        </p:nvSpPr>
        <p:spPr>
          <a:xfrm flipH="false" flipV="false" rot="0">
            <a:off x="11503269" y="8264815"/>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28" id="28"/>
          <p:cNvSpPr/>
          <p:nvPr/>
        </p:nvSpPr>
        <p:spPr>
          <a:xfrm flipH="false" flipV="false" rot="0">
            <a:off x="16702384" y="480999"/>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29" id="29"/>
          <p:cNvSpPr/>
          <p:nvPr/>
        </p:nvSpPr>
        <p:spPr>
          <a:xfrm flipH="false" flipV="false" rot="0">
            <a:off x="11397382" y="480999"/>
            <a:ext cx="11371277" cy="9806001"/>
          </a:xfrm>
          <a:custGeom>
            <a:avLst/>
            <a:gdLst/>
            <a:ahLst/>
            <a:cxnLst/>
            <a:rect r="r" b="b" t="t" l="l"/>
            <a:pathLst>
              <a:path h="9806001" w="11371277">
                <a:moveTo>
                  <a:pt x="0" y="0"/>
                </a:moveTo>
                <a:lnTo>
                  <a:pt x="11371278" y="0"/>
                </a:lnTo>
                <a:lnTo>
                  <a:pt x="11371278" y="9806001"/>
                </a:lnTo>
                <a:lnTo>
                  <a:pt x="0" y="9806001"/>
                </a:lnTo>
                <a:lnTo>
                  <a:pt x="0" y="0"/>
                </a:lnTo>
                <a:close/>
              </a:path>
            </a:pathLst>
          </a:custGeom>
          <a:blipFill>
            <a:blip r:embed="rId4"/>
            <a:stretch>
              <a:fillRect l="-29433" t="0" r="0" b="0"/>
            </a:stretch>
          </a:blipFill>
        </p:spPr>
      </p:sp>
      <p:sp>
        <p:nvSpPr>
          <p:cNvPr name="TextBox 30" id="30"/>
          <p:cNvSpPr txBox="true"/>
          <p:nvPr/>
        </p:nvSpPr>
        <p:spPr>
          <a:xfrm rot="0">
            <a:off x="1770242" y="4097638"/>
            <a:ext cx="9536786" cy="8152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Quand vous êtes au soleil, vous sentez-vous mal à l’aise ou avec des démangeaisons?</a:t>
            </a:r>
          </a:p>
        </p:txBody>
      </p:sp>
      <p:sp>
        <p:nvSpPr>
          <p:cNvPr name="TextBox 31" id="31"/>
          <p:cNvSpPr txBox="true"/>
          <p:nvPr/>
        </p:nvSpPr>
        <p:spPr>
          <a:xfrm rot="0">
            <a:off x="1576401" y="2455722"/>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32" id="32"/>
          <p:cNvSpPr txBox="true"/>
          <p:nvPr/>
        </p:nvSpPr>
        <p:spPr>
          <a:xfrm rot="0">
            <a:off x="7020030" y="7665924"/>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Tree>
  </p:cSld>
  <p:clrMapOvr>
    <a:masterClrMapping/>
  </p:clrMapOvr>
  <p:transition spd="slow">
    <p:cover dir="l"/>
  </p:transition>
</p:sld>
</file>

<file path=ppt/slides/slide3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grpSp>
        <p:nvGrpSpPr>
          <p:cNvPr name="Group 3" id="3"/>
          <p:cNvGrpSpPr/>
          <p:nvPr/>
        </p:nvGrpSpPr>
        <p:grpSpPr>
          <a:xfrm rot="0">
            <a:off x="-1023883" y="3212561"/>
            <a:ext cx="20452837" cy="5662256"/>
            <a:chOff x="0" y="0"/>
            <a:chExt cx="5386755" cy="1491294"/>
          </a:xfrm>
        </p:grpSpPr>
        <p:sp>
          <p:nvSpPr>
            <p:cNvPr name="Freeform 4" id="4"/>
            <p:cNvSpPr/>
            <p:nvPr/>
          </p:nvSpPr>
          <p:spPr>
            <a:xfrm flipH="false" flipV="false" rot="0">
              <a:off x="0" y="0"/>
              <a:ext cx="5386755" cy="1491294"/>
            </a:xfrm>
            <a:custGeom>
              <a:avLst/>
              <a:gdLst/>
              <a:ahLst/>
              <a:cxnLst/>
              <a:rect r="r" b="b" t="t" l="l"/>
              <a:pathLst>
                <a:path h="1491294" w="5386755">
                  <a:moveTo>
                    <a:pt x="0" y="0"/>
                  </a:moveTo>
                  <a:lnTo>
                    <a:pt x="5386755" y="0"/>
                  </a:lnTo>
                  <a:lnTo>
                    <a:pt x="5386755" y="1491294"/>
                  </a:lnTo>
                  <a:lnTo>
                    <a:pt x="0" y="1491294"/>
                  </a:lnTo>
                  <a:close/>
                </a:path>
              </a:pathLst>
            </a:custGeom>
            <a:solidFill>
              <a:srgbClr val="000000">
                <a:alpha val="74902"/>
              </a:srgbClr>
            </a:solidFill>
            <a:ln w="114300" cap="sq">
              <a:solidFill>
                <a:srgbClr val="B60001">
                  <a:alpha val="74902"/>
                </a:srgbClr>
              </a:solidFill>
              <a:prstDash val="solid"/>
              <a:miter/>
            </a:ln>
          </p:spPr>
        </p:sp>
        <p:sp>
          <p:nvSpPr>
            <p:cNvPr name="TextBox 5" id="5"/>
            <p:cNvSpPr txBox="true"/>
            <p:nvPr/>
          </p:nvSpPr>
          <p:spPr>
            <a:xfrm>
              <a:off x="0" y="-47625"/>
              <a:ext cx="5386755" cy="1538919"/>
            </a:xfrm>
            <a:prstGeom prst="rect">
              <a:avLst/>
            </a:prstGeom>
          </p:spPr>
          <p:txBody>
            <a:bodyPr anchor="ctr" rtlCol="false" tIns="50800" lIns="50800" bIns="50800" rIns="50800"/>
            <a:lstStyle/>
            <a:p>
              <a:pPr algn="ctr">
                <a:lnSpc>
                  <a:spcPts val="2800"/>
                </a:lnSpc>
              </a:pPr>
            </a:p>
          </p:txBody>
        </p:sp>
      </p:grpSp>
      <p:grpSp>
        <p:nvGrpSpPr>
          <p:cNvPr name="Group 6" id="6"/>
          <p:cNvGrpSpPr/>
          <p:nvPr/>
        </p:nvGrpSpPr>
        <p:grpSpPr>
          <a:xfrm rot="0">
            <a:off x="10940022" y="4885084"/>
            <a:ext cx="2047223" cy="2821072"/>
            <a:chOff x="0" y="0"/>
            <a:chExt cx="630833" cy="869287"/>
          </a:xfrm>
        </p:grpSpPr>
        <p:sp>
          <p:nvSpPr>
            <p:cNvPr name="Freeform 7" id="7"/>
            <p:cNvSpPr/>
            <p:nvPr/>
          </p:nvSpPr>
          <p:spPr>
            <a:xfrm flipH="false" flipV="false" rot="0">
              <a:off x="0" y="0"/>
              <a:ext cx="630833" cy="869287"/>
            </a:xfrm>
            <a:custGeom>
              <a:avLst/>
              <a:gdLst/>
              <a:ahLst/>
              <a:cxnLst/>
              <a:rect r="r" b="b" t="t" l="l"/>
              <a:pathLst>
                <a:path h="869287" w="630833">
                  <a:moveTo>
                    <a:pt x="192865" y="0"/>
                  </a:moveTo>
                  <a:lnTo>
                    <a:pt x="437967" y="0"/>
                  </a:lnTo>
                  <a:cubicBezTo>
                    <a:pt x="489118" y="0"/>
                    <a:pt x="538174" y="20320"/>
                    <a:pt x="574344" y="56489"/>
                  </a:cubicBezTo>
                  <a:cubicBezTo>
                    <a:pt x="610513" y="92658"/>
                    <a:pt x="630833" y="141714"/>
                    <a:pt x="630833" y="192865"/>
                  </a:cubicBezTo>
                  <a:lnTo>
                    <a:pt x="630833" y="676422"/>
                  </a:lnTo>
                  <a:cubicBezTo>
                    <a:pt x="630833" y="782938"/>
                    <a:pt x="544484" y="869287"/>
                    <a:pt x="437967" y="869287"/>
                  </a:cubicBezTo>
                  <a:lnTo>
                    <a:pt x="192865" y="869287"/>
                  </a:lnTo>
                  <a:cubicBezTo>
                    <a:pt x="141714" y="869287"/>
                    <a:pt x="92658" y="848967"/>
                    <a:pt x="56489" y="812798"/>
                  </a:cubicBezTo>
                  <a:cubicBezTo>
                    <a:pt x="20320" y="776629"/>
                    <a:pt x="0" y="727573"/>
                    <a:pt x="0" y="676422"/>
                  </a:cubicBezTo>
                  <a:lnTo>
                    <a:pt x="0" y="192865"/>
                  </a:lnTo>
                  <a:cubicBezTo>
                    <a:pt x="0" y="141714"/>
                    <a:pt x="20320" y="92658"/>
                    <a:pt x="56489" y="56489"/>
                  </a:cubicBezTo>
                  <a:cubicBezTo>
                    <a:pt x="92658" y="20320"/>
                    <a:pt x="141714" y="0"/>
                    <a:pt x="192865" y="0"/>
                  </a:cubicBezTo>
                  <a:close/>
                </a:path>
              </a:pathLst>
            </a:custGeom>
            <a:solidFill>
              <a:srgbClr val="000000"/>
            </a:solidFill>
            <a:ln w="104775" cap="rnd">
              <a:solidFill>
                <a:srgbClr val="B60001"/>
              </a:solidFill>
              <a:prstDash val="solid"/>
              <a:round/>
            </a:ln>
          </p:spPr>
        </p:sp>
        <p:sp>
          <p:nvSpPr>
            <p:cNvPr name="TextBox 8" id="8"/>
            <p:cNvSpPr txBox="true"/>
            <p:nvPr/>
          </p:nvSpPr>
          <p:spPr>
            <a:xfrm>
              <a:off x="0" y="-304800"/>
              <a:ext cx="630833" cy="1174087"/>
            </a:xfrm>
            <a:prstGeom prst="rect">
              <a:avLst/>
            </a:prstGeom>
          </p:spPr>
          <p:txBody>
            <a:bodyPr anchor="ctr" rtlCol="false" tIns="50800" lIns="50800" bIns="50800" rIns="50800"/>
            <a:lstStyle/>
            <a:p>
              <a:pPr algn="ctr">
                <a:lnSpc>
                  <a:spcPts val="21000"/>
                </a:lnSpc>
              </a:pPr>
              <a:r>
                <a:rPr lang="en-US" sz="15000">
                  <a:solidFill>
                    <a:srgbClr val="FFFFFF"/>
                  </a:solidFill>
                  <a:latin typeface="Passion One"/>
                  <a:ea typeface="Passion One"/>
                  <a:cs typeface="Passion One"/>
                  <a:sym typeface="Passion One"/>
                </a:rPr>
                <a:t>0</a:t>
              </a:r>
            </a:p>
          </p:txBody>
        </p:sp>
      </p:grpSp>
      <p:grpSp>
        <p:nvGrpSpPr>
          <p:cNvPr name="Group 9" id="9"/>
          <p:cNvGrpSpPr/>
          <p:nvPr/>
        </p:nvGrpSpPr>
        <p:grpSpPr>
          <a:xfrm rot="0">
            <a:off x="13077283" y="4885084"/>
            <a:ext cx="2047223" cy="2821072"/>
            <a:chOff x="0" y="0"/>
            <a:chExt cx="630833" cy="869287"/>
          </a:xfrm>
        </p:grpSpPr>
        <p:sp>
          <p:nvSpPr>
            <p:cNvPr name="Freeform 10" id="10"/>
            <p:cNvSpPr/>
            <p:nvPr/>
          </p:nvSpPr>
          <p:spPr>
            <a:xfrm flipH="false" flipV="false" rot="0">
              <a:off x="0" y="0"/>
              <a:ext cx="630833" cy="869287"/>
            </a:xfrm>
            <a:custGeom>
              <a:avLst/>
              <a:gdLst/>
              <a:ahLst/>
              <a:cxnLst/>
              <a:rect r="r" b="b" t="t" l="l"/>
              <a:pathLst>
                <a:path h="869287" w="630833">
                  <a:moveTo>
                    <a:pt x="192865" y="0"/>
                  </a:moveTo>
                  <a:lnTo>
                    <a:pt x="437967" y="0"/>
                  </a:lnTo>
                  <a:cubicBezTo>
                    <a:pt x="489118" y="0"/>
                    <a:pt x="538174" y="20320"/>
                    <a:pt x="574344" y="56489"/>
                  </a:cubicBezTo>
                  <a:cubicBezTo>
                    <a:pt x="610513" y="92658"/>
                    <a:pt x="630833" y="141714"/>
                    <a:pt x="630833" y="192865"/>
                  </a:cubicBezTo>
                  <a:lnTo>
                    <a:pt x="630833" y="676422"/>
                  </a:lnTo>
                  <a:cubicBezTo>
                    <a:pt x="630833" y="782938"/>
                    <a:pt x="544484" y="869287"/>
                    <a:pt x="437967" y="869287"/>
                  </a:cubicBezTo>
                  <a:lnTo>
                    <a:pt x="192865" y="869287"/>
                  </a:lnTo>
                  <a:cubicBezTo>
                    <a:pt x="141714" y="869287"/>
                    <a:pt x="92658" y="848967"/>
                    <a:pt x="56489" y="812798"/>
                  </a:cubicBezTo>
                  <a:cubicBezTo>
                    <a:pt x="20320" y="776629"/>
                    <a:pt x="0" y="727573"/>
                    <a:pt x="0" y="676422"/>
                  </a:cubicBezTo>
                  <a:lnTo>
                    <a:pt x="0" y="192865"/>
                  </a:lnTo>
                  <a:cubicBezTo>
                    <a:pt x="0" y="141714"/>
                    <a:pt x="20320" y="92658"/>
                    <a:pt x="56489" y="56489"/>
                  </a:cubicBezTo>
                  <a:cubicBezTo>
                    <a:pt x="92658" y="20320"/>
                    <a:pt x="141714" y="0"/>
                    <a:pt x="192865" y="0"/>
                  </a:cubicBezTo>
                  <a:close/>
                </a:path>
              </a:pathLst>
            </a:custGeom>
            <a:solidFill>
              <a:srgbClr val="000000"/>
            </a:solidFill>
            <a:ln w="114300" cap="rnd">
              <a:solidFill>
                <a:srgbClr val="B60001"/>
              </a:solidFill>
              <a:prstDash val="solid"/>
              <a:round/>
            </a:ln>
          </p:spPr>
        </p:sp>
        <p:sp>
          <p:nvSpPr>
            <p:cNvPr name="TextBox 11" id="11"/>
            <p:cNvSpPr txBox="true"/>
            <p:nvPr/>
          </p:nvSpPr>
          <p:spPr>
            <a:xfrm>
              <a:off x="0" y="-304800"/>
              <a:ext cx="630833" cy="1174087"/>
            </a:xfrm>
            <a:prstGeom prst="rect">
              <a:avLst/>
            </a:prstGeom>
          </p:spPr>
          <p:txBody>
            <a:bodyPr anchor="ctr" rtlCol="false" tIns="50800" lIns="50800" bIns="50800" rIns="50800"/>
            <a:lstStyle/>
            <a:p>
              <a:pPr algn="ctr">
                <a:lnSpc>
                  <a:spcPts val="21000"/>
                </a:lnSpc>
              </a:pPr>
              <a:r>
                <a:rPr lang="en-US" sz="15000">
                  <a:solidFill>
                    <a:srgbClr val="FFFFFF"/>
                  </a:solidFill>
                  <a:latin typeface="Passion One"/>
                  <a:ea typeface="Passion One"/>
                  <a:cs typeface="Passion One"/>
                  <a:sym typeface="Passion One"/>
                </a:rPr>
                <a:t>6</a:t>
              </a:r>
            </a:p>
          </p:txBody>
        </p:sp>
      </p:grpSp>
      <p:grpSp>
        <p:nvGrpSpPr>
          <p:cNvPr name="Group 12" id="12"/>
          <p:cNvGrpSpPr/>
          <p:nvPr/>
        </p:nvGrpSpPr>
        <p:grpSpPr>
          <a:xfrm rot="0">
            <a:off x="-584506" y="424093"/>
            <a:ext cx="20452837" cy="2068627"/>
            <a:chOff x="0" y="0"/>
            <a:chExt cx="5386755" cy="544824"/>
          </a:xfrm>
        </p:grpSpPr>
        <p:sp>
          <p:nvSpPr>
            <p:cNvPr name="Freeform 13" id="13"/>
            <p:cNvSpPr/>
            <p:nvPr/>
          </p:nvSpPr>
          <p:spPr>
            <a:xfrm flipH="false" flipV="false" rot="0">
              <a:off x="0" y="0"/>
              <a:ext cx="5386755" cy="544824"/>
            </a:xfrm>
            <a:custGeom>
              <a:avLst/>
              <a:gdLst/>
              <a:ahLst/>
              <a:cxnLst/>
              <a:rect r="r" b="b" t="t" l="l"/>
              <a:pathLst>
                <a:path h="544824" w="5386755">
                  <a:moveTo>
                    <a:pt x="0" y="0"/>
                  </a:moveTo>
                  <a:lnTo>
                    <a:pt x="5386755" y="0"/>
                  </a:lnTo>
                  <a:lnTo>
                    <a:pt x="5386755" y="544824"/>
                  </a:lnTo>
                  <a:lnTo>
                    <a:pt x="0" y="544824"/>
                  </a:lnTo>
                  <a:close/>
                </a:path>
              </a:pathLst>
            </a:custGeom>
            <a:solidFill>
              <a:srgbClr val="000000">
                <a:alpha val="74902"/>
              </a:srgbClr>
            </a:solidFill>
            <a:ln w="114300" cap="sq">
              <a:solidFill>
                <a:srgbClr val="B60001">
                  <a:alpha val="74902"/>
                </a:srgbClr>
              </a:solidFill>
              <a:prstDash val="solid"/>
              <a:miter/>
            </a:ln>
          </p:spPr>
        </p:sp>
        <p:sp>
          <p:nvSpPr>
            <p:cNvPr name="TextBox 14" id="14"/>
            <p:cNvSpPr txBox="true"/>
            <p:nvPr/>
          </p:nvSpPr>
          <p:spPr>
            <a:xfrm>
              <a:off x="0" y="-47625"/>
              <a:ext cx="5386755" cy="592449"/>
            </a:xfrm>
            <a:prstGeom prst="rect">
              <a:avLst/>
            </a:prstGeom>
          </p:spPr>
          <p:txBody>
            <a:bodyPr anchor="ctr" rtlCol="false" tIns="50800" lIns="50800" bIns="50800" rIns="50800"/>
            <a:lstStyle/>
            <a:p>
              <a:pPr algn="ctr">
                <a:lnSpc>
                  <a:spcPts val="2800"/>
                </a:lnSpc>
              </a:pPr>
            </a:p>
          </p:txBody>
        </p:sp>
      </p:grpSp>
      <p:sp>
        <p:nvSpPr>
          <p:cNvPr name="TextBox 15" id="15"/>
          <p:cNvSpPr txBox="true"/>
          <p:nvPr/>
        </p:nvSpPr>
        <p:spPr>
          <a:xfrm rot="0">
            <a:off x="4531063" y="1032931"/>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16" id="16"/>
          <p:cNvSpPr txBox="true"/>
          <p:nvPr/>
        </p:nvSpPr>
        <p:spPr>
          <a:xfrm rot="0">
            <a:off x="11697070" y="3640782"/>
            <a:ext cx="4807649" cy="956539"/>
          </a:xfrm>
          <a:prstGeom prst="rect">
            <a:avLst/>
          </a:prstGeom>
        </p:spPr>
        <p:txBody>
          <a:bodyPr anchor="t" rtlCol="false" tIns="0" lIns="0" bIns="0" rIns="0">
            <a:spAutoFit/>
          </a:bodyPr>
          <a:lstStyle/>
          <a:p>
            <a:pPr algn="ctr">
              <a:lnSpc>
                <a:spcPts val="7065"/>
              </a:lnSpc>
            </a:pPr>
            <a:r>
              <a:rPr lang="en-US" sz="7284">
                <a:solidFill>
                  <a:srgbClr val="B60001"/>
                </a:solidFill>
                <a:latin typeface="Sydney"/>
                <a:ea typeface="Sydney"/>
                <a:cs typeface="Sydney"/>
                <a:sym typeface="Sydney"/>
              </a:rPr>
              <a:t>VOTRE POINTAGE</a:t>
            </a:r>
          </a:p>
        </p:txBody>
      </p:sp>
      <p:sp>
        <p:nvSpPr>
          <p:cNvPr name="TextBox 17" id="17"/>
          <p:cNvSpPr txBox="true"/>
          <p:nvPr/>
        </p:nvSpPr>
        <p:spPr>
          <a:xfrm rot="0">
            <a:off x="12881947" y="9113710"/>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grpSp>
        <p:nvGrpSpPr>
          <p:cNvPr name="Group 18" id="18"/>
          <p:cNvGrpSpPr/>
          <p:nvPr/>
        </p:nvGrpSpPr>
        <p:grpSpPr>
          <a:xfrm rot="0">
            <a:off x="15212077" y="4885084"/>
            <a:ext cx="2047223" cy="2821072"/>
            <a:chOff x="0" y="0"/>
            <a:chExt cx="630833" cy="869287"/>
          </a:xfrm>
        </p:grpSpPr>
        <p:sp>
          <p:nvSpPr>
            <p:cNvPr name="Freeform 19" id="19"/>
            <p:cNvSpPr/>
            <p:nvPr/>
          </p:nvSpPr>
          <p:spPr>
            <a:xfrm flipH="false" flipV="false" rot="0">
              <a:off x="0" y="0"/>
              <a:ext cx="630833" cy="869287"/>
            </a:xfrm>
            <a:custGeom>
              <a:avLst/>
              <a:gdLst/>
              <a:ahLst/>
              <a:cxnLst/>
              <a:rect r="r" b="b" t="t" l="l"/>
              <a:pathLst>
                <a:path h="869287" w="630833">
                  <a:moveTo>
                    <a:pt x="192865" y="0"/>
                  </a:moveTo>
                  <a:lnTo>
                    <a:pt x="437967" y="0"/>
                  </a:lnTo>
                  <a:cubicBezTo>
                    <a:pt x="489118" y="0"/>
                    <a:pt x="538174" y="20320"/>
                    <a:pt x="574344" y="56489"/>
                  </a:cubicBezTo>
                  <a:cubicBezTo>
                    <a:pt x="610513" y="92658"/>
                    <a:pt x="630833" y="141714"/>
                    <a:pt x="630833" y="192865"/>
                  </a:cubicBezTo>
                  <a:lnTo>
                    <a:pt x="630833" y="676422"/>
                  </a:lnTo>
                  <a:cubicBezTo>
                    <a:pt x="630833" y="782938"/>
                    <a:pt x="544484" y="869287"/>
                    <a:pt x="437967" y="869287"/>
                  </a:cubicBezTo>
                  <a:lnTo>
                    <a:pt x="192865" y="869287"/>
                  </a:lnTo>
                  <a:cubicBezTo>
                    <a:pt x="141714" y="869287"/>
                    <a:pt x="92658" y="848967"/>
                    <a:pt x="56489" y="812798"/>
                  </a:cubicBezTo>
                  <a:cubicBezTo>
                    <a:pt x="20320" y="776629"/>
                    <a:pt x="0" y="727573"/>
                    <a:pt x="0" y="676422"/>
                  </a:cubicBezTo>
                  <a:lnTo>
                    <a:pt x="0" y="192865"/>
                  </a:lnTo>
                  <a:cubicBezTo>
                    <a:pt x="0" y="141714"/>
                    <a:pt x="20320" y="92658"/>
                    <a:pt x="56489" y="56489"/>
                  </a:cubicBezTo>
                  <a:cubicBezTo>
                    <a:pt x="92658" y="20320"/>
                    <a:pt x="141714" y="0"/>
                    <a:pt x="192865" y="0"/>
                  </a:cubicBezTo>
                  <a:close/>
                </a:path>
              </a:pathLst>
            </a:custGeom>
            <a:solidFill>
              <a:srgbClr val="000000"/>
            </a:solidFill>
            <a:ln w="114300" cap="rnd">
              <a:solidFill>
                <a:srgbClr val="B60001"/>
              </a:solidFill>
              <a:prstDash val="solid"/>
              <a:round/>
            </a:ln>
          </p:spPr>
        </p:sp>
        <p:sp>
          <p:nvSpPr>
            <p:cNvPr name="TextBox 20" id="20"/>
            <p:cNvSpPr txBox="true"/>
            <p:nvPr/>
          </p:nvSpPr>
          <p:spPr>
            <a:xfrm>
              <a:off x="0" y="-304800"/>
              <a:ext cx="630833" cy="1174087"/>
            </a:xfrm>
            <a:prstGeom prst="rect">
              <a:avLst/>
            </a:prstGeom>
          </p:spPr>
          <p:txBody>
            <a:bodyPr anchor="ctr" rtlCol="false" tIns="50800" lIns="50800" bIns="50800" rIns="50800"/>
            <a:lstStyle/>
            <a:p>
              <a:pPr algn="ctr">
                <a:lnSpc>
                  <a:spcPts val="21000"/>
                </a:lnSpc>
              </a:pPr>
              <a:r>
                <a:rPr lang="en-US" sz="15000">
                  <a:solidFill>
                    <a:srgbClr val="FFFFFF"/>
                  </a:solidFill>
                  <a:latin typeface="Passion One"/>
                  <a:ea typeface="Passion One"/>
                  <a:cs typeface="Passion One"/>
                  <a:sym typeface="Passion One"/>
                </a:rPr>
                <a:t>8</a:t>
              </a:r>
            </a:p>
          </p:txBody>
        </p:sp>
      </p:grpSp>
      <p:grpSp>
        <p:nvGrpSpPr>
          <p:cNvPr name="Group 21" id="21"/>
          <p:cNvGrpSpPr/>
          <p:nvPr/>
        </p:nvGrpSpPr>
        <p:grpSpPr>
          <a:xfrm rot="0">
            <a:off x="721739" y="3563007"/>
            <a:ext cx="9889463" cy="575526"/>
            <a:chOff x="0" y="0"/>
            <a:chExt cx="5402090" cy="314379"/>
          </a:xfrm>
        </p:grpSpPr>
        <p:sp>
          <p:nvSpPr>
            <p:cNvPr name="Freeform 22" id="22"/>
            <p:cNvSpPr/>
            <p:nvPr/>
          </p:nvSpPr>
          <p:spPr>
            <a:xfrm flipH="false" flipV="false" rot="0">
              <a:off x="0" y="0"/>
              <a:ext cx="5402090" cy="314379"/>
            </a:xfrm>
            <a:custGeom>
              <a:avLst/>
              <a:gdLst/>
              <a:ahLst/>
              <a:cxnLst/>
              <a:rect r="r" b="b" t="t" l="l"/>
              <a:pathLst>
                <a:path h="314379" w="5402090">
                  <a:moveTo>
                    <a:pt x="5198890" y="0"/>
                  </a:moveTo>
                  <a:cubicBezTo>
                    <a:pt x="5311115" y="0"/>
                    <a:pt x="5402090" y="70376"/>
                    <a:pt x="5402090" y="157190"/>
                  </a:cubicBezTo>
                  <a:cubicBezTo>
                    <a:pt x="5402090" y="244003"/>
                    <a:pt x="5311115" y="314379"/>
                    <a:pt x="5198890"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3" id="23"/>
            <p:cNvSpPr txBox="true"/>
            <p:nvPr/>
          </p:nvSpPr>
          <p:spPr>
            <a:xfrm>
              <a:off x="0" y="-47625"/>
              <a:ext cx="5402090"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Phototype 1 - Peau très claire, très sensible au soleil.</a:t>
              </a:r>
            </a:p>
          </p:txBody>
        </p:sp>
      </p:grpSp>
      <p:grpSp>
        <p:nvGrpSpPr>
          <p:cNvPr name="Group 24" id="24"/>
          <p:cNvGrpSpPr/>
          <p:nvPr/>
        </p:nvGrpSpPr>
        <p:grpSpPr>
          <a:xfrm rot="0">
            <a:off x="721739" y="4309558"/>
            <a:ext cx="9889463" cy="575526"/>
            <a:chOff x="0" y="0"/>
            <a:chExt cx="5402090" cy="314379"/>
          </a:xfrm>
        </p:grpSpPr>
        <p:sp>
          <p:nvSpPr>
            <p:cNvPr name="Freeform 25" id="25"/>
            <p:cNvSpPr/>
            <p:nvPr/>
          </p:nvSpPr>
          <p:spPr>
            <a:xfrm flipH="false" flipV="false" rot="0">
              <a:off x="0" y="0"/>
              <a:ext cx="5402090" cy="314379"/>
            </a:xfrm>
            <a:custGeom>
              <a:avLst/>
              <a:gdLst/>
              <a:ahLst/>
              <a:cxnLst/>
              <a:rect r="r" b="b" t="t" l="l"/>
              <a:pathLst>
                <a:path h="314379" w="5402090">
                  <a:moveTo>
                    <a:pt x="5198890" y="0"/>
                  </a:moveTo>
                  <a:cubicBezTo>
                    <a:pt x="5311115" y="0"/>
                    <a:pt x="5402090" y="70376"/>
                    <a:pt x="5402090" y="157190"/>
                  </a:cubicBezTo>
                  <a:cubicBezTo>
                    <a:pt x="5402090" y="244003"/>
                    <a:pt x="5311115" y="314379"/>
                    <a:pt x="5198890"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6" id="26"/>
            <p:cNvSpPr txBox="true"/>
            <p:nvPr/>
          </p:nvSpPr>
          <p:spPr>
            <a:xfrm>
              <a:off x="0" y="-47625"/>
              <a:ext cx="5402090"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Phototype 2 - Peau claire, sensible, sujet aux coups de soleil.</a:t>
              </a:r>
            </a:p>
          </p:txBody>
        </p:sp>
      </p:grpSp>
      <p:grpSp>
        <p:nvGrpSpPr>
          <p:cNvPr name="Group 27" id="27"/>
          <p:cNvGrpSpPr/>
          <p:nvPr/>
        </p:nvGrpSpPr>
        <p:grpSpPr>
          <a:xfrm rot="0">
            <a:off x="721739" y="5056109"/>
            <a:ext cx="9889463" cy="575526"/>
            <a:chOff x="0" y="0"/>
            <a:chExt cx="5402090" cy="314379"/>
          </a:xfrm>
        </p:grpSpPr>
        <p:sp>
          <p:nvSpPr>
            <p:cNvPr name="Freeform 28" id="28"/>
            <p:cNvSpPr/>
            <p:nvPr/>
          </p:nvSpPr>
          <p:spPr>
            <a:xfrm flipH="false" flipV="false" rot="0">
              <a:off x="0" y="0"/>
              <a:ext cx="5402090" cy="314379"/>
            </a:xfrm>
            <a:custGeom>
              <a:avLst/>
              <a:gdLst/>
              <a:ahLst/>
              <a:cxnLst/>
              <a:rect r="r" b="b" t="t" l="l"/>
              <a:pathLst>
                <a:path h="314379" w="5402090">
                  <a:moveTo>
                    <a:pt x="5198890" y="0"/>
                  </a:moveTo>
                  <a:cubicBezTo>
                    <a:pt x="5311115" y="0"/>
                    <a:pt x="5402090" y="70376"/>
                    <a:pt x="5402090" y="157190"/>
                  </a:cubicBezTo>
                  <a:cubicBezTo>
                    <a:pt x="5402090" y="244003"/>
                    <a:pt x="5311115" y="314379"/>
                    <a:pt x="5198890" y="314379"/>
                  </a:cubicBezTo>
                  <a:lnTo>
                    <a:pt x="203200" y="314379"/>
                  </a:lnTo>
                  <a:cubicBezTo>
                    <a:pt x="90976" y="314379"/>
                    <a:pt x="0" y="244003"/>
                    <a:pt x="0" y="157190"/>
                  </a:cubicBezTo>
                  <a:cubicBezTo>
                    <a:pt x="0" y="70376"/>
                    <a:pt x="90976" y="0"/>
                    <a:pt x="203200" y="0"/>
                  </a:cubicBezTo>
                  <a:close/>
                </a:path>
              </a:pathLst>
            </a:custGeom>
            <a:solidFill>
              <a:srgbClr val="CFA700"/>
            </a:solidFill>
            <a:ln w="57150" cap="sq">
              <a:solidFill>
                <a:srgbClr val="B60001"/>
              </a:solidFill>
              <a:prstDash val="solid"/>
              <a:miter/>
            </a:ln>
          </p:spPr>
        </p:sp>
        <p:sp>
          <p:nvSpPr>
            <p:cNvPr name="TextBox 29" id="29"/>
            <p:cNvSpPr txBox="true"/>
            <p:nvPr/>
          </p:nvSpPr>
          <p:spPr>
            <a:xfrm>
              <a:off x="0" y="-47625"/>
              <a:ext cx="5402090" cy="362004"/>
            </a:xfrm>
            <a:prstGeom prst="rect">
              <a:avLst/>
            </a:prstGeom>
          </p:spPr>
          <p:txBody>
            <a:bodyPr anchor="ctr" rtlCol="false" tIns="50800" lIns="50800" bIns="50800" rIns="50800"/>
            <a:lstStyle/>
            <a:p>
              <a:pPr algn="l">
                <a:lnSpc>
                  <a:spcPts val="2800"/>
                </a:lnSpc>
              </a:pPr>
              <a:r>
                <a:rPr lang="en-US" sz="2000">
                  <a:solidFill>
                    <a:srgbClr val="000000"/>
                  </a:solidFill>
                  <a:latin typeface="TT Hoves"/>
                  <a:ea typeface="TT Hoves"/>
                  <a:cs typeface="TT Hoves"/>
                  <a:sym typeface="TT Hoves"/>
                </a:rPr>
                <a:t>    Phototype 3 - Peau moyennement claire, bronzage lent mais sans coup de soleil</a:t>
              </a:r>
            </a:p>
          </p:txBody>
        </p:sp>
      </p:grpSp>
      <p:grpSp>
        <p:nvGrpSpPr>
          <p:cNvPr name="Group 30" id="30"/>
          <p:cNvGrpSpPr/>
          <p:nvPr/>
        </p:nvGrpSpPr>
        <p:grpSpPr>
          <a:xfrm rot="0">
            <a:off x="721739" y="5802660"/>
            <a:ext cx="9889463" cy="575526"/>
            <a:chOff x="0" y="0"/>
            <a:chExt cx="5402090" cy="314379"/>
          </a:xfrm>
        </p:grpSpPr>
        <p:sp>
          <p:nvSpPr>
            <p:cNvPr name="Freeform 31" id="31"/>
            <p:cNvSpPr/>
            <p:nvPr/>
          </p:nvSpPr>
          <p:spPr>
            <a:xfrm flipH="false" flipV="false" rot="0">
              <a:off x="0" y="0"/>
              <a:ext cx="5402090" cy="314379"/>
            </a:xfrm>
            <a:custGeom>
              <a:avLst/>
              <a:gdLst/>
              <a:ahLst/>
              <a:cxnLst/>
              <a:rect r="r" b="b" t="t" l="l"/>
              <a:pathLst>
                <a:path h="314379" w="5402090">
                  <a:moveTo>
                    <a:pt x="5198890" y="0"/>
                  </a:moveTo>
                  <a:cubicBezTo>
                    <a:pt x="5311115" y="0"/>
                    <a:pt x="5402090" y="70376"/>
                    <a:pt x="5402090" y="157190"/>
                  </a:cubicBezTo>
                  <a:cubicBezTo>
                    <a:pt x="5402090" y="244003"/>
                    <a:pt x="5311115" y="314379"/>
                    <a:pt x="5198890"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32" id="32"/>
            <p:cNvSpPr txBox="true"/>
            <p:nvPr/>
          </p:nvSpPr>
          <p:spPr>
            <a:xfrm>
              <a:off x="0" y="-47625"/>
              <a:ext cx="5402090"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Phototype 4 - Peau mate, bronzage rapide et facile.</a:t>
              </a:r>
            </a:p>
          </p:txBody>
        </p:sp>
      </p:grpSp>
      <p:grpSp>
        <p:nvGrpSpPr>
          <p:cNvPr name="Group 33" id="33"/>
          <p:cNvGrpSpPr/>
          <p:nvPr/>
        </p:nvGrpSpPr>
        <p:grpSpPr>
          <a:xfrm rot="0">
            <a:off x="721739" y="6549211"/>
            <a:ext cx="9889463" cy="575526"/>
            <a:chOff x="0" y="0"/>
            <a:chExt cx="5402090" cy="314379"/>
          </a:xfrm>
        </p:grpSpPr>
        <p:sp>
          <p:nvSpPr>
            <p:cNvPr name="Freeform 34" id="34"/>
            <p:cNvSpPr/>
            <p:nvPr/>
          </p:nvSpPr>
          <p:spPr>
            <a:xfrm flipH="false" flipV="false" rot="0">
              <a:off x="0" y="0"/>
              <a:ext cx="5402090" cy="314379"/>
            </a:xfrm>
            <a:custGeom>
              <a:avLst/>
              <a:gdLst/>
              <a:ahLst/>
              <a:cxnLst/>
              <a:rect r="r" b="b" t="t" l="l"/>
              <a:pathLst>
                <a:path h="314379" w="5402090">
                  <a:moveTo>
                    <a:pt x="5198890" y="0"/>
                  </a:moveTo>
                  <a:cubicBezTo>
                    <a:pt x="5311115" y="0"/>
                    <a:pt x="5402090" y="70376"/>
                    <a:pt x="5402090" y="157190"/>
                  </a:cubicBezTo>
                  <a:cubicBezTo>
                    <a:pt x="5402090" y="244003"/>
                    <a:pt x="5311115" y="314379"/>
                    <a:pt x="5198890"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35" id="35"/>
            <p:cNvSpPr txBox="true"/>
            <p:nvPr/>
          </p:nvSpPr>
          <p:spPr>
            <a:xfrm>
              <a:off x="0" y="-47625"/>
              <a:ext cx="5402090"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Phototype 5 - Peau foncée, bronze facilement, peu de risque de coup de soleil.</a:t>
              </a:r>
            </a:p>
          </p:txBody>
        </p:sp>
      </p:grpSp>
      <p:grpSp>
        <p:nvGrpSpPr>
          <p:cNvPr name="Group 36" id="36"/>
          <p:cNvGrpSpPr/>
          <p:nvPr/>
        </p:nvGrpSpPr>
        <p:grpSpPr>
          <a:xfrm rot="0">
            <a:off x="721739" y="7295762"/>
            <a:ext cx="9889463" cy="575526"/>
            <a:chOff x="0" y="0"/>
            <a:chExt cx="5402090" cy="314379"/>
          </a:xfrm>
        </p:grpSpPr>
        <p:sp>
          <p:nvSpPr>
            <p:cNvPr name="Freeform 37" id="37"/>
            <p:cNvSpPr/>
            <p:nvPr/>
          </p:nvSpPr>
          <p:spPr>
            <a:xfrm flipH="false" flipV="false" rot="0">
              <a:off x="0" y="0"/>
              <a:ext cx="5402090" cy="314379"/>
            </a:xfrm>
            <a:custGeom>
              <a:avLst/>
              <a:gdLst/>
              <a:ahLst/>
              <a:cxnLst/>
              <a:rect r="r" b="b" t="t" l="l"/>
              <a:pathLst>
                <a:path h="314379" w="5402090">
                  <a:moveTo>
                    <a:pt x="5198890" y="0"/>
                  </a:moveTo>
                  <a:cubicBezTo>
                    <a:pt x="5311115" y="0"/>
                    <a:pt x="5402090" y="70376"/>
                    <a:pt x="5402090" y="157190"/>
                  </a:cubicBezTo>
                  <a:cubicBezTo>
                    <a:pt x="5402090" y="244003"/>
                    <a:pt x="5311115" y="314379"/>
                    <a:pt x="5198890"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38" id="38"/>
            <p:cNvSpPr txBox="true"/>
            <p:nvPr/>
          </p:nvSpPr>
          <p:spPr>
            <a:xfrm>
              <a:off x="0" y="-47625"/>
              <a:ext cx="5402090"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Phototype 6 - Peau très foncée, aucune sensibilité au soleil, bronze sans effort.</a:t>
              </a:r>
            </a:p>
          </p:txBody>
        </p:sp>
      </p:grpSp>
      <p:grpSp>
        <p:nvGrpSpPr>
          <p:cNvPr name="Group 39" id="39"/>
          <p:cNvGrpSpPr/>
          <p:nvPr/>
        </p:nvGrpSpPr>
        <p:grpSpPr>
          <a:xfrm rot="0">
            <a:off x="9270423" y="8042738"/>
            <a:ext cx="7988877" cy="575526"/>
            <a:chOff x="0" y="0"/>
            <a:chExt cx="4363901" cy="314379"/>
          </a:xfrm>
        </p:grpSpPr>
        <p:sp>
          <p:nvSpPr>
            <p:cNvPr name="Freeform 40" id="40"/>
            <p:cNvSpPr/>
            <p:nvPr/>
          </p:nvSpPr>
          <p:spPr>
            <a:xfrm flipH="false" flipV="false" rot="0">
              <a:off x="0" y="0"/>
              <a:ext cx="4363901" cy="314379"/>
            </a:xfrm>
            <a:custGeom>
              <a:avLst/>
              <a:gdLst/>
              <a:ahLst/>
              <a:cxnLst/>
              <a:rect r="r" b="b" t="t" l="l"/>
              <a:pathLst>
                <a:path h="314379" w="4363901">
                  <a:moveTo>
                    <a:pt x="4160701" y="0"/>
                  </a:moveTo>
                  <a:cubicBezTo>
                    <a:pt x="4272925" y="0"/>
                    <a:pt x="4363901" y="70376"/>
                    <a:pt x="4363901" y="157190"/>
                  </a:cubicBezTo>
                  <a:cubicBezTo>
                    <a:pt x="4363901" y="244003"/>
                    <a:pt x="4272925" y="314379"/>
                    <a:pt x="4160701"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41" id="41"/>
            <p:cNvSpPr txBox="true"/>
            <p:nvPr/>
          </p:nvSpPr>
          <p:spPr>
            <a:xfrm>
              <a:off x="0" y="-28575"/>
              <a:ext cx="4363901"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EXPLICATIONS &amp; RECOMMANDATIONS SUR VOTRE TYPE DE PEAU</a:t>
              </a:r>
            </a:p>
          </p:txBody>
        </p:sp>
      </p:grpSp>
      <p:grpSp>
        <p:nvGrpSpPr>
          <p:cNvPr name="Group 42" id="42"/>
          <p:cNvGrpSpPr/>
          <p:nvPr/>
        </p:nvGrpSpPr>
        <p:grpSpPr>
          <a:xfrm rot="0">
            <a:off x="7467503" y="8042738"/>
            <a:ext cx="1735032" cy="575526"/>
            <a:chOff x="0" y="0"/>
            <a:chExt cx="947756" cy="314379"/>
          </a:xfrm>
        </p:grpSpPr>
        <p:sp>
          <p:nvSpPr>
            <p:cNvPr name="Freeform 43" id="43"/>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44" id="44"/>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45" id="45"/>
          <p:cNvGrpSpPr/>
          <p:nvPr/>
        </p:nvGrpSpPr>
        <p:grpSpPr>
          <a:xfrm rot="0">
            <a:off x="721739" y="8042738"/>
            <a:ext cx="1735032" cy="575526"/>
            <a:chOff x="0" y="0"/>
            <a:chExt cx="947756" cy="314379"/>
          </a:xfrm>
        </p:grpSpPr>
        <p:sp>
          <p:nvSpPr>
            <p:cNvPr name="Freeform 46" id="46"/>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47" id="47"/>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Tree>
  </p:cSld>
  <p:clrMapOvr>
    <a:masterClrMapping/>
  </p:clrMapOvr>
  <p:transition spd="slow">
    <p:cover dir="l"/>
  </p:transition>
</p:sld>
</file>

<file path=ppt/slides/slide3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grpSp>
        <p:nvGrpSpPr>
          <p:cNvPr name="Group 3" id="3"/>
          <p:cNvGrpSpPr/>
          <p:nvPr/>
        </p:nvGrpSpPr>
        <p:grpSpPr>
          <a:xfrm rot="0">
            <a:off x="1028700" y="2282410"/>
            <a:ext cx="16230600" cy="6580184"/>
            <a:chOff x="0" y="0"/>
            <a:chExt cx="3846432" cy="1559414"/>
          </a:xfrm>
        </p:grpSpPr>
        <p:sp>
          <p:nvSpPr>
            <p:cNvPr name="Freeform 4" id="4"/>
            <p:cNvSpPr/>
            <p:nvPr/>
          </p:nvSpPr>
          <p:spPr>
            <a:xfrm flipH="false" flipV="false" rot="0">
              <a:off x="0" y="0"/>
              <a:ext cx="3846432" cy="1559414"/>
            </a:xfrm>
            <a:custGeom>
              <a:avLst/>
              <a:gdLst/>
              <a:ahLst/>
              <a:cxnLst/>
              <a:rect r="r" b="b" t="t" l="l"/>
              <a:pathLst>
                <a:path h="1559414" w="3846432">
                  <a:moveTo>
                    <a:pt x="24327" y="0"/>
                  </a:moveTo>
                  <a:lnTo>
                    <a:pt x="3822105" y="0"/>
                  </a:lnTo>
                  <a:cubicBezTo>
                    <a:pt x="3835540" y="0"/>
                    <a:pt x="3846432" y="10891"/>
                    <a:pt x="3846432" y="24327"/>
                  </a:cubicBezTo>
                  <a:lnTo>
                    <a:pt x="3846432" y="1535088"/>
                  </a:lnTo>
                  <a:cubicBezTo>
                    <a:pt x="3846432" y="1548523"/>
                    <a:pt x="3835540" y="1559414"/>
                    <a:pt x="3822105" y="1559414"/>
                  </a:cubicBezTo>
                  <a:lnTo>
                    <a:pt x="24327" y="1559414"/>
                  </a:lnTo>
                  <a:cubicBezTo>
                    <a:pt x="17875" y="1559414"/>
                    <a:pt x="11687" y="1556851"/>
                    <a:pt x="7125" y="1552289"/>
                  </a:cubicBezTo>
                  <a:cubicBezTo>
                    <a:pt x="2563" y="1547727"/>
                    <a:pt x="0" y="1541539"/>
                    <a:pt x="0" y="1535088"/>
                  </a:cubicBezTo>
                  <a:lnTo>
                    <a:pt x="0" y="24327"/>
                  </a:lnTo>
                  <a:cubicBezTo>
                    <a:pt x="0" y="10891"/>
                    <a:pt x="10891" y="0"/>
                    <a:pt x="24327" y="0"/>
                  </a:cubicBezTo>
                  <a:close/>
                </a:path>
              </a:pathLst>
            </a:custGeom>
            <a:solidFill>
              <a:srgbClr val="000000">
                <a:alpha val="74902"/>
              </a:srgbClr>
            </a:solidFill>
            <a:ln w="114300" cap="rnd">
              <a:solidFill>
                <a:srgbClr val="B60001">
                  <a:alpha val="74902"/>
                </a:srgbClr>
              </a:solidFill>
              <a:prstDash val="solid"/>
              <a:round/>
            </a:ln>
          </p:spPr>
        </p:sp>
        <p:sp>
          <p:nvSpPr>
            <p:cNvPr name="TextBox 5" id="5"/>
            <p:cNvSpPr txBox="true"/>
            <p:nvPr/>
          </p:nvSpPr>
          <p:spPr>
            <a:xfrm>
              <a:off x="0" y="-38100"/>
              <a:ext cx="3846432" cy="1597514"/>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1718056" y="3401435"/>
            <a:ext cx="6454450" cy="3775281"/>
            <a:chOff x="0" y="0"/>
            <a:chExt cx="999963" cy="584890"/>
          </a:xfrm>
        </p:grpSpPr>
        <p:sp>
          <p:nvSpPr>
            <p:cNvPr name="Freeform 7" id="7"/>
            <p:cNvSpPr/>
            <p:nvPr/>
          </p:nvSpPr>
          <p:spPr>
            <a:xfrm flipH="false" flipV="false" rot="0">
              <a:off x="0" y="0"/>
              <a:ext cx="999963" cy="584890"/>
            </a:xfrm>
            <a:custGeom>
              <a:avLst/>
              <a:gdLst/>
              <a:ahLst/>
              <a:cxnLst/>
              <a:rect r="r" b="b" t="t" l="l"/>
              <a:pathLst>
                <a:path h="584890" w="999963">
                  <a:moveTo>
                    <a:pt x="27588" y="0"/>
                  </a:moveTo>
                  <a:lnTo>
                    <a:pt x="972375" y="0"/>
                  </a:lnTo>
                  <a:cubicBezTo>
                    <a:pt x="987612" y="0"/>
                    <a:pt x="999963" y="12351"/>
                    <a:pt x="999963" y="27588"/>
                  </a:cubicBezTo>
                  <a:lnTo>
                    <a:pt x="999963" y="557302"/>
                  </a:lnTo>
                  <a:cubicBezTo>
                    <a:pt x="999963" y="572538"/>
                    <a:pt x="987612" y="584890"/>
                    <a:pt x="972375" y="584890"/>
                  </a:cubicBezTo>
                  <a:lnTo>
                    <a:pt x="27588" y="584890"/>
                  </a:lnTo>
                  <a:cubicBezTo>
                    <a:pt x="12351" y="584890"/>
                    <a:pt x="0" y="572538"/>
                    <a:pt x="0" y="557302"/>
                  </a:cubicBezTo>
                  <a:lnTo>
                    <a:pt x="0" y="27588"/>
                  </a:lnTo>
                  <a:cubicBezTo>
                    <a:pt x="0" y="12351"/>
                    <a:pt x="12351" y="0"/>
                    <a:pt x="27588" y="0"/>
                  </a:cubicBezTo>
                  <a:close/>
                </a:path>
              </a:pathLst>
            </a:custGeom>
            <a:blipFill>
              <a:blip r:embed="rId3"/>
              <a:stretch>
                <a:fillRect l="-3113" t="0" r="-3113" b="0"/>
              </a:stretch>
            </a:blipFill>
            <a:ln w="57150" cap="rnd">
              <a:solidFill>
                <a:srgbClr val="B60001"/>
              </a:solidFill>
              <a:prstDash val="solid"/>
              <a:round/>
            </a:ln>
          </p:spPr>
        </p:sp>
      </p:grpSp>
      <p:grpSp>
        <p:nvGrpSpPr>
          <p:cNvPr name="Group 8" id="8"/>
          <p:cNvGrpSpPr/>
          <p:nvPr/>
        </p:nvGrpSpPr>
        <p:grpSpPr>
          <a:xfrm rot="0">
            <a:off x="1718056" y="7356363"/>
            <a:ext cx="6454450" cy="771921"/>
            <a:chOff x="0" y="0"/>
            <a:chExt cx="3525725" cy="421660"/>
          </a:xfrm>
        </p:grpSpPr>
        <p:sp>
          <p:nvSpPr>
            <p:cNvPr name="Freeform 9" id="9"/>
            <p:cNvSpPr/>
            <p:nvPr/>
          </p:nvSpPr>
          <p:spPr>
            <a:xfrm flipH="false" flipV="false" rot="0">
              <a:off x="0" y="0"/>
              <a:ext cx="3525725" cy="421660"/>
            </a:xfrm>
            <a:custGeom>
              <a:avLst/>
              <a:gdLst/>
              <a:ahLst/>
              <a:cxnLst/>
              <a:rect r="r" b="b" t="t" l="l"/>
              <a:pathLst>
                <a:path h="421660" w="3525725">
                  <a:moveTo>
                    <a:pt x="3322525" y="0"/>
                  </a:moveTo>
                  <a:cubicBezTo>
                    <a:pt x="3434749" y="0"/>
                    <a:pt x="3525725" y="94392"/>
                    <a:pt x="3525725" y="210830"/>
                  </a:cubicBezTo>
                  <a:cubicBezTo>
                    <a:pt x="3525725" y="327268"/>
                    <a:pt x="3434749" y="421660"/>
                    <a:pt x="3322525" y="421660"/>
                  </a:cubicBezTo>
                  <a:lnTo>
                    <a:pt x="203200" y="421660"/>
                  </a:lnTo>
                  <a:cubicBezTo>
                    <a:pt x="90976" y="421660"/>
                    <a:pt x="0" y="327268"/>
                    <a:pt x="0" y="210830"/>
                  </a:cubicBezTo>
                  <a:cubicBezTo>
                    <a:pt x="0" y="94392"/>
                    <a:pt x="90976" y="0"/>
                    <a:pt x="203200" y="0"/>
                  </a:cubicBezTo>
                  <a:close/>
                </a:path>
              </a:pathLst>
            </a:custGeom>
            <a:solidFill>
              <a:srgbClr val="000000"/>
            </a:solidFill>
            <a:ln w="57150" cap="sq">
              <a:solidFill>
                <a:srgbClr val="B60001"/>
              </a:solidFill>
              <a:prstDash val="solid"/>
              <a:miter/>
            </a:ln>
          </p:spPr>
        </p:sp>
        <p:sp>
          <p:nvSpPr>
            <p:cNvPr name="TextBox 10" id="10"/>
            <p:cNvSpPr txBox="true"/>
            <p:nvPr/>
          </p:nvSpPr>
          <p:spPr>
            <a:xfrm>
              <a:off x="0" y="-47625"/>
              <a:ext cx="3525725" cy="469285"/>
            </a:xfrm>
            <a:prstGeom prst="rect">
              <a:avLst/>
            </a:prstGeom>
          </p:spPr>
          <p:txBody>
            <a:bodyPr anchor="ctr" rtlCol="false" tIns="50800" lIns="50800" bIns="50800" rIns="50800"/>
            <a:lstStyle/>
            <a:p>
              <a:pPr algn="ctr">
                <a:lnSpc>
                  <a:spcPts val="3220"/>
                </a:lnSpc>
              </a:pPr>
              <a:r>
                <a:rPr lang="en-US" b="true" sz="2300">
                  <a:solidFill>
                    <a:srgbClr val="FFFFFF"/>
                  </a:solidFill>
                  <a:latin typeface="TT Hoves Bold"/>
                  <a:ea typeface="TT Hoves Bold"/>
                  <a:cs typeface="TT Hoves Bold"/>
                  <a:sym typeface="TT Hoves Bold"/>
                </a:rPr>
                <a:t>PHOTYPE 1 ( 0 À 25 POINTS )</a:t>
              </a:r>
            </a:p>
          </p:txBody>
        </p:sp>
      </p:grpSp>
      <p:sp>
        <p:nvSpPr>
          <p:cNvPr name="Freeform 11" id="11"/>
          <p:cNvSpPr/>
          <p:nvPr/>
        </p:nvSpPr>
        <p:spPr>
          <a:xfrm flipH="false" flipV="false" rot="0">
            <a:off x="2392420" y="6972053"/>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4"/>
            <a:stretch>
              <a:fillRect l="0" t="0" r="0" b="0"/>
            </a:stretch>
          </a:blipFill>
        </p:spPr>
      </p:sp>
      <p:sp>
        <p:nvSpPr>
          <p:cNvPr name="Freeform 12" id="12"/>
          <p:cNvSpPr/>
          <p:nvPr/>
        </p:nvSpPr>
        <p:spPr>
          <a:xfrm flipH="false" flipV="false" rot="0">
            <a:off x="297411" y="4408708"/>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4"/>
            <a:stretch>
              <a:fillRect l="0" t="0" r="0" b="0"/>
            </a:stretch>
          </a:blipFill>
        </p:spPr>
      </p:sp>
      <p:sp>
        <p:nvSpPr>
          <p:cNvPr name="Freeform 13" id="13"/>
          <p:cNvSpPr/>
          <p:nvPr/>
        </p:nvSpPr>
        <p:spPr>
          <a:xfrm flipH="false" flipV="false" rot="0">
            <a:off x="15606981" y="7363894"/>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4"/>
            <a:stretch>
              <a:fillRect l="0" t="0" r="0" b="0"/>
            </a:stretch>
          </a:blipFill>
        </p:spPr>
      </p:sp>
      <p:sp>
        <p:nvSpPr>
          <p:cNvPr name="TextBox 14" id="14"/>
          <p:cNvSpPr txBox="true"/>
          <p:nvPr/>
        </p:nvSpPr>
        <p:spPr>
          <a:xfrm rot="0">
            <a:off x="1718056" y="2727058"/>
            <a:ext cx="14984328" cy="405765"/>
          </a:xfrm>
          <a:prstGeom prst="rect">
            <a:avLst/>
          </a:prstGeom>
        </p:spPr>
        <p:txBody>
          <a:bodyPr anchor="t" rtlCol="false" tIns="0" lIns="0" bIns="0" rIns="0">
            <a:spAutoFit/>
          </a:bodyPr>
          <a:lstStyle/>
          <a:p>
            <a:pPr algn="l">
              <a:lnSpc>
                <a:spcPts val="3359"/>
              </a:lnSpc>
              <a:spcBef>
                <a:spcPct val="0"/>
              </a:spcBef>
            </a:pPr>
            <a:r>
              <a:rPr lang="en-US" sz="2400">
                <a:solidFill>
                  <a:srgbClr val="B60001"/>
                </a:solidFill>
                <a:latin typeface="TT Hoves"/>
                <a:ea typeface="TT Hoves"/>
                <a:cs typeface="TT Hoves"/>
                <a:sym typeface="TT Hoves"/>
              </a:rPr>
              <a:t>Phototype 1: Une peau délicate et sensible en cabine de bronzage.</a:t>
            </a:r>
          </a:p>
        </p:txBody>
      </p:sp>
      <p:sp>
        <p:nvSpPr>
          <p:cNvPr name="TextBox 15" id="15"/>
          <p:cNvSpPr txBox="true"/>
          <p:nvPr/>
        </p:nvSpPr>
        <p:spPr>
          <a:xfrm rot="0">
            <a:off x="1718056" y="1190625"/>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16" id="16"/>
          <p:cNvSpPr txBox="true"/>
          <p:nvPr/>
        </p:nvSpPr>
        <p:spPr>
          <a:xfrm rot="0">
            <a:off x="12881947" y="9113710"/>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TextBox 17" id="17"/>
          <p:cNvSpPr txBox="true"/>
          <p:nvPr/>
        </p:nvSpPr>
        <p:spPr>
          <a:xfrm rot="0">
            <a:off x="8496356" y="3438117"/>
            <a:ext cx="8206028" cy="4690167"/>
          </a:xfrm>
          <a:prstGeom prst="rect">
            <a:avLst/>
          </a:prstGeom>
        </p:spPr>
        <p:txBody>
          <a:bodyPr anchor="t" rtlCol="false" tIns="0" lIns="0" bIns="0" rIns="0">
            <a:spAutoFit/>
          </a:bodyPr>
          <a:lstStyle/>
          <a:p>
            <a:pPr algn="l">
              <a:lnSpc>
                <a:spcPts val="3094"/>
              </a:lnSpc>
            </a:pPr>
            <a:r>
              <a:rPr lang="en-US" sz="2210">
                <a:solidFill>
                  <a:srgbClr val="FEFEFE"/>
                </a:solidFill>
                <a:latin typeface="TT Hoves"/>
                <a:ea typeface="TT Hoves"/>
                <a:cs typeface="TT Hoves"/>
                <a:sym typeface="TT Hoves"/>
              </a:rPr>
              <a:t>Les personnes au phototype 1 ont une peau très claire, souvent avec des taches de rousseur, et ne bronzent pratiquement jamais, même en cabine. Cette peau est particulièrement sensible aux UV et peut rougir ou brûler rapidement.</a:t>
            </a:r>
          </a:p>
          <a:p>
            <a:pPr algn="l">
              <a:lnSpc>
                <a:spcPts val="3094"/>
              </a:lnSpc>
            </a:pPr>
            <a:r>
              <a:rPr lang="en-US" sz="2210">
                <a:solidFill>
                  <a:srgbClr val="FEFEFE"/>
                </a:solidFill>
                <a:latin typeface="TT Hoves"/>
                <a:ea typeface="TT Hoves"/>
                <a:cs typeface="TT Hoves"/>
                <a:sym typeface="TT Hoves"/>
              </a:rPr>
              <a:t>En cabine, il est conseillé :</a:t>
            </a:r>
          </a:p>
          <a:p>
            <a:pPr algn="l" marL="477247" indent="-238624" lvl="1">
              <a:lnSpc>
                <a:spcPts val="3094"/>
              </a:lnSpc>
              <a:buFont typeface="Arial"/>
              <a:buChar char="•"/>
            </a:pPr>
            <a:r>
              <a:rPr lang="en-US" sz="2210">
                <a:solidFill>
                  <a:srgbClr val="FEFEFE"/>
                </a:solidFill>
                <a:latin typeface="TT Hoves"/>
                <a:ea typeface="TT Hoves"/>
                <a:cs typeface="TT Hoves"/>
                <a:sym typeface="TT Hoves"/>
              </a:rPr>
              <a:t>D'éviter les expositions prolongées, même à faible intensité.</a:t>
            </a:r>
          </a:p>
          <a:p>
            <a:pPr algn="l" marL="477247" indent="-238624" lvl="1">
              <a:lnSpc>
                <a:spcPts val="3094"/>
              </a:lnSpc>
              <a:buFont typeface="Arial"/>
              <a:buChar char="•"/>
            </a:pPr>
            <a:r>
              <a:rPr lang="en-US" sz="2210">
                <a:solidFill>
                  <a:srgbClr val="FEFEFE"/>
                </a:solidFill>
                <a:latin typeface="TT Hoves"/>
                <a:ea typeface="TT Hoves"/>
                <a:cs typeface="TT Hoves"/>
                <a:sym typeface="TT Hoves"/>
              </a:rPr>
              <a:t>D'utiliser un accélérateur de bronzage spécifique adapté aux peaux très claires.</a:t>
            </a:r>
          </a:p>
          <a:p>
            <a:pPr algn="l" marL="477247" indent="-238624" lvl="1">
              <a:lnSpc>
                <a:spcPts val="3094"/>
              </a:lnSpc>
              <a:buFont typeface="Arial"/>
              <a:buChar char="•"/>
            </a:pPr>
            <a:r>
              <a:rPr lang="en-US" sz="2210">
                <a:solidFill>
                  <a:srgbClr val="FEFEFE"/>
                </a:solidFill>
                <a:latin typeface="TT Hoves"/>
                <a:ea typeface="TT Hoves"/>
                <a:cs typeface="TT Hoves"/>
                <a:sym typeface="TT Hoves"/>
              </a:rPr>
              <a:t>De respecter les consignes et recommandations des conseillers.</a:t>
            </a:r>
          </a:p>
          <a:p>
            <a:pPr algn="l">
              <a:lnSpc>
                <a:spcPts val="3094"/>
              </a:lnSpc>
              <a:spcBef>
                <a:spcPct val="0"/>
              </a:spcBef>
            </a:pPr>
            <a:r>
              <a:rPr lang="en-US" sz="2210">
                <a:solidFill>
                  <a:srgbClr val="FEFEFE"/>
                </a:solidFill>
                <a:latin typeface="TT Hoves"/>
                <a:ea typeface="TT Hoves"/>
                <a:cs typeface="TT Hoves"/>
                <a:sym typeface="TT Hoves"/>
              </a:rPr>
              <a:t>Le bronzage en cabine est possible, mais doit être très progressif et bien encadré pour protéger cette peau fragile.</a:t>
            </a:r>
          </a:p>
        </p:txBody>
      </p:sp>
    </p:spTree>
  </p:cSld>
  <p:clrMapOvr>
    <a:masterClrMapping/>
  </p:clrMapOvr>
  <p:transition spd="slow">
    <p:cover dir="l"/>
  </p:transition>
</p:sld>
</file>

<file path=ppt/slides/slide3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grpSp>
        <p:nvGrpSpPr>
          <p:cNvPr name="Group 3" id="3"/>
          <p:cNvGrpSpPr/>
          <p:nvPr/>
        </p:nvGrpSpPr>
        <p:grpSpPr>
          <a:xfrm rot="0">
            <a:off x="1028700" y="2282410"/>
            <a:ext cx="16230600" cy="6580184"/>
            <a:chOff x="0" y="0"/>
            <a:chExt cx="3846432" cy="1559414"/>
          </a:xfrm>
        </p:grpSpPr>
        <p:sp>
          <p:nvSpPr>
            <p:cNvPr name="Freeform 4" id="4"/>
            <p:cNvSpPr/>
            <p:nvPr/>
          </p:nvSpPr>
          <p:spPr>
            <a:xfrm flipH="false" flipV="false" rot="0">
              <a:off x="0" y="0"/>
              <a:ext cx="3846432" cy="1559414"/>
            </a:xfrm>
            <a:custGeom>
              <a:avLst/>
              <a:gdLst/>
              <a:ahLst/>
              <a:cxnLst/>
              <a:rect r="r" b="b" t="t" l="l"/>
              <a:pathLst>
                <a:path h="1559414" w="3846432">
                  <a:moveTo>
                    <a:pt x="24327" y="0"/>
                  </a:moveTo>
                  <a:lnTo>
                    <a:pt x="3822105" y="0"/>
                  </a:lnTo>
                  <a:cubicBezTo>
                    <a:pt x="3835540" y="0"/>
                    <a:pt x="3846432" y="10891"/>
                    <a:pt x="3846432" y="24327"/>
                  </a:cubicBezTo>
                  <a:lnTo>
                    <a:pt x="3846432" y="1535088"/>
                  </a:lnTo>
                  <a:cubicBezTo>
                    <a:pt x="3846432" y="1548523"/>
                    <a:pt x="3835540" y="1559414"/>
                    <a:pt x="3822105" y="1559414"/>
                  </a:cubicBezTo>
                  <a:lnTo>
                    <a:pt x="24327" y="1559414"/>
                  </a:lnTo>
                  <a:cubicBezTo>
                    <a:pt x="17875" y="1559414"/>
                    <a:pt x="11687" y="1556851"/>
                    <a:pt x="7125" y="1552289"/>
                  </a:cubicBezTo>
                  <a:cubicBezTo>
                    <a:pt x="2563" y="1547727"/>
                    <a:pt x="0" y="1541539"/>
                    <a:pt x="0" y="1535088"/>
                  </a:cubicBezTo>
                  <a:lnTo>
                    <a:pt x="0" y="24327"/>
                  </a:lnTo>
                  <a:cubicBezTo>
                    <a:pt x="0" y="10891"/>
                    <a:pt x="10891" y="0"/>
                    <a:pt x="24327" y="0"/>
                  </a:cubicBezTo>
                  <a:close/>
                </a:path>
              </a:pathLst>
            </a:custGeom>
            <a:solidFill>
              <a:srgbClr val="000000">
                <a:alpha val="74902"/>
              </a:srgbClr>
            </a:solidFill>
            <a:ln w="114300" cap="rnd">
              <a:solidFill>
                <a:srgbClr val="B60001">
                  <a:alpha val="74902"/>
                </a:srgbClr>
              </a:solidFill>
              <a:prstDash val="solid"/>
              <a:round/>
            </a:ln>
          </p:spPr>
        </p:sp>
        <p:sp>
          <p:nvSpPr>
            <p:cNvPr name="TextBox 5" id="5"/>
            <p:cNvSpPr txBox="true"/>
            <p:nvPr/>
          </p:nvSpPr>
          <p:spPr>
            <a:xfrm>
              <a:off x="0" y="-38100"/>
              <a:ext cx="3846432" cy="1597514"/>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1718056" y="3401435"/>
            <a:ext cx="6454450" cy="3775281"/>
            <a:chOff x="0" y="0"/>
            <a:chExt cx="999963" cy="584890"/>
          </a:xfrm>
        </p:grpSpPr>
        <p:sp>
          <p:nvSpPr>
            <p:cNvPr name="Freeform 7" id="7"/>
            <p:cNvSpPr/>
            <p:nvPr/>
          </p:nvSpPr>
          <p:spPr>
            <a:xfrm flipH="false" flipV="false" rot="0">
              <a:off x="0" y="0"/>
              <a:ext cx="999963" cy="584890"/>
            </a:xfrm>
            <a:custGeom>
              <a:avLst/>
              <a:gdLst/>
              <a:ahLst/>
              <a:cxnLst/>
              <a:rect r="r" b="b" t="t" l="l"/>
              <a:pathLst>
                <a:path h="584890" w="999963">
                  <a:moveTo>
                    <a:pt x="27588" y="0"/>
                  </a:moveTo>
                  <a:lnTo>
                    <a:pt x="972375" y="0"/>
                  </a:lnTo>
                  <a:cubicBezTo>
                    <a:pt x="987612" y="0"/>
                    <a:pt x="999963" y="12351"/>
                    <a:pt x="999963" y="27588"/>
                  </a:cubicBezTo>
                  <a:lnTo>
                    <a:pt x="999963" y="557302"/>
                  </a:lnTo>
                  <a:cubicBezTo>
                    <a:pt x="999963" y="572538"/>
                    <a:pt x="987612" y="584890"/>
                    <a:pt x="972375" y="584890"/>
                  </a:cubicBezTo>
                  <a:lnTo>
                    <a:pt x="27588" y="584890"/>
                  </a:lnTo>
                  <a:cubicBezTo>
                    <a:pt x="12351" y="584890"/>
                    <a:pt x="0" y="572538"/>
                    <a:pt x="0" y="557302"/>
                  </a:cubicBezTo>
                  <a:lnTo>
                    <a:pt x="0" y="27588"/>
                  </a:lnTo>
                  <a:cubicBezTo>
                    <a:pt x="0" y="12351"/>
                    <a:pt x="12351" y="0"/>
                    <a:pt x="27588" y="0"/>
                  </a:cubicBezTo>
                  <a:close/>
                </a:path>
              </a:pathLst>
            </a:custGeom>
            <a:blipFill>
              <a:blip r:embed="rId3"/>
              <a:stretch>
                <a:fillRect l="-3113" t="0" r="-3113" b="0"/>
              </a:stretch>
            </a:blipFill>
            <a:ln w="57150" cap="rnd">
              <a:solidFill>
                <a:srgbClr val="B60001"/>
              </a:solidFill>
              <a:prstDash val="solid"/>
              <a:round/>
            </a:ln>
          </p:spPr>
        </p:sp>
      </p:grpSp>
      <p:grpSp>
        <p:nvGrpSpPr>
          <p:cNvPr name="Group 8" id="8"/>
          <p:cNvGrpSpPr/>
          <p:nvPr/>
        </p:nvGrpSpPr>
        <p:grpSpPr>
          <a:xfrm rot="0">
            <a:off x="1718056" y="7356363"/>
            <a:ext cx="6454450" cy="771921"/>
            <a:chOff x="0" y="0"/>
            <a:chExt cx="3525725" cy="421660"/>
          </a:xfrm>
        </p:grpSpPr>
        <p:sp>
          <p:nvSpPr>
            <p:cNvPr name="Freeform 9" id="9"/>
            <p:cNvSpPr/>
            <p:nvPr/>
          </p:nvSpPr>
          <p:spPr>
            <a:xfrm flipH="false" flipV="false" rot="0">
              <a:off x="0" y="0"/>
              <a:ext cx="3525725" cy="421660"/>
            </a:xfrm>
            <a:custGeom>
              <a:avLst/>
              <a:gdLst/>
              <a:ahLst/>
              <a:cxnLst/>
              <a:rect r="r" b="b" t="t" l="l"/>
              <a:pathLst>
                <a:path h="421660" w="3525725">
                  <a:moveTo>
                    <a:pt x="3322525" y="0"/>
                  </a:moveTo>
                  <a:cubicBezTo>
                    <a:pt x="3434749" y="0"/>
                    <a:pt x="3525725" y="94392"/>
                    <a:pt x="3525725" y="210830"/>
                  </a:cubicBezTo>
                  <a:cubicBezTo>
                    <a:pt x="3525725" y="327268"/>
                    <a:pt x="3434749" y="421660"/>
                    <a:pt x="3322525" y="421660"/>
                  </a:cubicBezTo>
                  <a:lnTo>
                    <a:pt x="203200" y="421660"/>
                  </a:lnTo>
                  <a:cubicBezTo>
                    <a:pt x="90976" y="421660"/>
                    <a:pt x="0" y="327268"/>
                    <a:pt x="0" y="210830"/>
                  </a:cubicBezTo>
                  <a:cubicBezTo>
                    <a:pt x="0" y="94392"/>
                    <a:pt x="90976" y="0"/>
                    <a:pt x="203200" y="0"/>
                  </a:cubicBezTo>
                  <a:close/>
                </a:path>
              </a:pathLst>
            </a:custGeom>
            <a:solidFill>
              <a:srgbClr val="000000"/>
            </a:solidFill>
            <a:ln w="57150" cap="sq">
              <a:solidFill>
                <a:srgbClr val="B60001"/>
              </a:solidFill>
              <a:prstDash val="solid"/>
              <a:miter/>
            </a:ln>
          </p:spPr>
        </p:sp>
        <p:sp>
          <p:nvSpPr>
            <p:cNvPr name="TextBox 10" id="10"/>
            <p:cNvSpPr txBox="true"/>
            <p:nvPr/>
          </p:nvSpPr>
          <p:spPr>
            <a:xfrm>
              <a:off x="0" y="-47625"/>
              <a:ext cx="3525725" cy="469285"/>
            </a:xfrm>
            <a:prstGeom prst="rect">
              <a:avLst/>
            </a:prstGeom>
          </p:spPr>
          <p:txBody>
            <a:bodyPr anchor="ctr" rtlCol="false" tIns="50800" lIns="50800" bIns="50800" rIns="50800"/>
            <a:lstStyle/>
            <a:p>
              <a:pPr algn="ctr">
                <a:lnSpc>
                  <a:spcPts val="3220"/>
                </a:lnSpc>
              </a:pPr>
              <a:r>
                <a:rPr lang="en-US" b="true" sz="2300">
                  <a:solidFill>
                    <a:srgbClr val="FFFFFF"/>
                  </a:solidFill>
                  <a:latin typeface="TT Hoves Bold"/>
                  <a:ea typeface="TT Hoves Bold"/>
                  <a:cs typeface="TT Hoves Bold"/>
                  <a:sym typeface="TT Hoves Bold"/>
                </a:rPr>
                <a:t>PHOTOTYPE 2 ( 26 À 40 POINTS )</a:t>
              </a:r>
            </a:p>
          </p:txBody>
        </p:sp>
      </p:grpSp>
      <p:sp>
        <p:nvSpPr>
          <p:cNvPr name="Freeform 11" id="11"/>
          <p:cNvSpPr/>
          <p:nvPr/>
        </p:nvSpPr>
        <p:spPr>
          <a:xfrm flipH="false" flipV="false" rot="0">
            <a:off x="2392420" y="6972053"/>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4"/>
            <a:stretch>
              <a:fillRect l="0" t="0" r="0" b="0"/>
            </a:stretch>
          </a:blipFill>
        </p:spPr>
      </p:sp>
      <p:sp>
        <p:nvSpPr>
          <p:cNvPr name="Freeform 12" id="12"/>
          <p:cNvSpPr/>
          <p:nvPr/>
        </p:nvSpPr>
        <p:spPr>
          <a:xfrm flipH="false" flipV="false" rot="0">
            <a:off x="297411" y="4408708"/>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4"/>
            <a:stretch>
              <a:fillRect l="0" t="0" r="0" b="0"/>
            </a:stretch>
          </a:blipFill>
        </p:spPr>
      </p:sp>
      <p:sp>
        <p:nvSpPr>
          <p:cNvPr name="Freeform 13" id="13"/>
          <p:cNvSpPr/>
          <p:nvPr/>
        </p:nvSpPr>
        <p:spPr>
          <a:xfrm flipH="false" flipV="false" rot="0">
            <a:off x="15606981" y="7363894"/>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4"/>
            <a:stretch>
              <a:fillRect l="0" t="0" r="0" b="0"/>
            </a:stretch>
          </a:blipFill>
        </p:spPr>
      </p:sp>
      <p:sp>
        <p:nvSpPr>
          <p:cNvPr name="TextBox 14" id="14"/>
          <p:cNvSpPr txBox="true"/>
          <p:nvPr/>
        </p:nvSpPr>
        <p:spPr>
          <a:xfrm rot="0">
            <a:off x="1718056" y="2727058"/>
            <a:ext cx="14984328" cy="405765"/>
          </a:xfrm>
          <a:prstGeom prst="rect">
            <a:avLst/>
          </a:prstGeom>
        </p:spPr>
        <p:txBody>
          <a:bodyPr anchor="t" rtlCol="false" tIns="0" lIns="0" bIns="0" rIns="0">
            <a:spAutoFit/>
          </a:bodyPr>
          <a:lstStyle/>
          <a:p>
            <a:pPr algn="l">
              <a:lnSpc>
                <a:spcPts val="3359"/>
              </a:lnSpc>
              <a:spcBef>
                <a:spcPct val="0"/>
              </a:spcBef>
            </a:pPr>
            <a:r>
              <a:rPr lang="en-US" sz="2400">
                <a:solidFill>
                  <a:srgbClr val="B60001"/>
                </a:solidFill>
                <a:latin typeface="TT Hoves"/>
                <a:ea typeface="TT Hoves"/>
                <a:cs typeface="TT Hoves"/>
                <a:sym typeface="TT Hoves"/>
              </a:rPr>
              <a:t>Phototype 2: Une peau claire à bronzer avec précaution.</a:t>
            </a:r>
          </a:p>
        </p:txBody>
      </p:sp>
      <p:sp>
        <p:nvSpPr>
          <p:cNvPr name="TextBox 15" id="15"/>
          <p:cNvSpPr txBox="true"/>
          <p:nvPr/>
        </p:nvSpPr>
        <p:spPr>
          <a:xfrm rot="0">
            <a:off x="1718056" y="1190625"/>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16" id="16"/>
          <p:cNvSpPr txBox="true"/>
          <p:nvPr/>
        </p:nvSpPr>
        <p:spPr>
          <a:xfrm rot="0">
            <a:off x="12881947" y="9113710"/>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TextBox 17" id="17"/>
          <p:cNvSpPr txBox="true"/>
          <p:nvPr/>
        </p:nvSpPr>
        <p:spPr>
          <a:xfrm rot="0">
            <a:off x="8496356" y="3438117"/>
            <a:ext cx="8206028" cy="5082519"/>
          </a:xfrm>
          <a:prstGeom prst="rect">
            <a:avLst/>
          </a:prstGeom>
        </p:spPr>
        <p:txBody>
          <a:bodyPr anchor="t" rtlCol="false" tIns="0" lIns="0" bIns="0" rIns="0">
            <a:spAutoFit/>
          </a:bodyPr>
          <a:lstStyle/>
          <a:p>
            <a:pPr algn="l">
              <a:lnSpc>
                <a:spcPts val="3094"/>
              </a:lnSpc>
            </a:pPr>
            <a:r>
              <a:rPr lang="en-US" sz="2210">
                <a:solidFill>
                  <a:srgbClr val="FEFEFE"/>
                </a:solidFill>
                <a:latin typeface="TT Hoves"/>
                <a:ea typeface="TT Hoves"/>
                <a:cs typeface="TT Hoves"/>
                <a:sym typeface="TT Hoves"/>
              </a:rPr>
              <a:t>Le phototype 2 correspond aux personnes à la peau claire, souvent accompagnée de cheveux blonds ou châtains et d’yeux clairs. Cette peau brûle facilement et bronze légèrement après une exposition progressive.</a:t>
            </a:r>
          </a:p>
          <a:p>
            <a:pPr algn="l">
              <a:lnSpc>
                <a:spcPts val="3094"/>
              </a:lnSpc>
            </a:pPr>
            <a:r>
              <a:rPr lang="en-US" sz="2210">
                <a:solidFill>
                  <a:srgbClr val="FEFEFE"/>
                </a:solidFill>
                <a:latin typeface="TT Hoves"/>
                <a:ea typeface="TT Hoves"/>
                <a:cs typeface="TT Hoves"/>
                <a:sym typeface="TT Hoves"/>
              </a:rPr>
              <a:t>En cabine de bronzage :</a:t>
            </a:r>
          </a:p>
          <a:p>
            <a:pPr algn="l" marL="477247" indent="-238624" lvl="1">
              <a:lnSpc>
                <a:spcPts val="3094"/>
              </a:lnSpc>
              <a:buFont typeface="Arial"/>
              <a:buChar char="•"/>
            </a:pPr>
            <a:r>
              <a:rPr lang="en-US" sz="2210">
                <a:solidFill>
                  <a:srgbClr val="FEFEFE"/>
                </a:solidFill>
                <a:latin typeface="TT Hoves"/>
                <a:ea typeface="TT Hoves"/>
                <a:cs typeface="TT Hoves"/>
                <a:sym typeface="TT Hoves"/>
              </a:rPr>
              <a:t>Commenc</a:t>
            </a:r>
            <a:r>
              <a:rPr lang="en-US" sz="2210">
                <a:solidFill>
                  <a:srgbClr val="FEFEFE"/>
                </a:solidFill>
                <a:latin typeface="TT Hoves"/>
                <a:ea typeface="TT Hoves"/>
                <a:cs typeface="TT Hoves"/>
                <a:sym typeface="TT Hoves"/>
              </a:rPr>
              <a:t>ez par des séances courtes avec une faible intensité pour habituer votre peau.</a:t>
            </a:r>
          </a:p>
          <a:p>
            <a:pPr algn="l" marL="477247" indent="-238624" lvl="1">
              <a:lnSpc>
                <a:spcPts val="3094"/>
              </a:lnSpc>
              <a:buFont typeface="Arial"/>
              <a:buChar char="•"/>
            </a:pPr>
            <a:r>
              <a:rPr lang="en-US" sz="2210">
                <a:solidFill>
                  <a:srgbClr val="FEFEFE"/>
                </a:solidFill>
                <a:latin typeface="TT Hoves"/>
                <a:ea typeface="TT Hoves"/>
                <a:cs typeface="TT Hoves"/>
                <a:sym typeface="TT Hoves"/>
              </a:rPr>
              <a:t>U</a:t>
            </a:r>
            <a:r>
              <a:rPr lang="en-US" sz="2210">
                <a:solidFill>
                  <a:srgbClr val="FEFEFE"/>
                </a:solidFill>
                <a:latin typeface="TT Hoves"/>
                <a:ea typeface="TT Hoves"/>
                <a:cs typeface="TT Hoves"/>
                <a:sym typeface="TT Hoves"/>
              </a:rPr>
              <a:t>tilisez des accélérateurs de bronzage adaptés pour maximiser les résultats en douceur.</a:t>
            </a:r>
          </a:p>
          <a:p>
            <a:pPr algn="l" marL="477247" indent="-238624" lvl="1">
              <a:lnSpc>
                <a:spcPts val="3094"/>
              </a:lnSpc>
              <a:buFont typeface="Arial"/>
              <a:buChar char="•"/>
            </a:pPr>
            <a:r>
              <a:rPr lang="en-US" sz="2210">
                <a:solidFill>
                  <a:srgbClr val="FEFEFE"/>
                </a:solidFill>
                <a:latin typeface="TT Hoves"/>
                <a:ea typeface="TT Hoves"/>
                <a:cs typeface="TT Hoves"/>
                <a:sym typeface="TT Hoves"/>
              </a:rPr>
              <a:t>Respectez les recommandations des conseillers pour éviter les risques de rougeurs ou d'irritations.</a:t>
            </a:r>
          </a:p>
          <a:p>
            <a:pPr algn="l">
              <a:lnSpc>
                <a:spcPts val="3094"/>
              </a:lnSpc>
              <a:spcBef>
                <a:spcPct val="0"/>
              </a:spcBef>
            </a:pPr>
            <a:r>
              <a:rPr lang="en-US" sz="2210">
                <a:solidFill>
                  <a:srgbClr val="FEFEFE"/>
                </a:solidFill>
                <a:latin typeface="TT Hoves"/>
                <a:ea typeface="TT Hoves"/>
                <a:cs typeface="TT Hoves"/>
                <a:sym typeface="TT Hoves"/>
              </a:rPr>
              <a:t>Avec une approche progressive et sécuritaire, le phototype 2 peut obtenir un léger hâle tout en minimisant les risques pour la peau. </a:t>
            </a:r>
          </a:p>
        </p:txBody>
      </p:sp>
    </p:spTree>
  </p:cSld>
  <p:clrMapOvr>
    <a:masterClrMapping/>
  </p:clrMapOvr>
  <p:transition spd="slow">
    <p:cover dir="l"/>
  </p:transition>
</p:sld>
</file>

<file path=ppt/slides/slide3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grpSp>
        <p:nvGrpSpPr>
          <p:cNvPr name="Group 3" id="3"/>
          <p:cNvGrpSpPr/>
          <p:nvPr/>
        </p:nvGrpSpPr>
        <p:grpSpPr>
          <a:xfrm rot="0">
            <a:off x="1028700" y="2282410"/>
            <a:ext cx="16230600" cy="6580184"/>
            <a:chOff x="0" y="0"/>
            <a:chExt cx="3846432" cy="1559414"/>
          </a:xfrm>
        </p:grpSpPr>
        <p:sp>
          <p:nvSpPr>
            <p:cNvPr name="Freeform 4" id="4"/>
            <p:cNvSpPr/>
            <p:nvPr/>
          </p:nvSpPr>
          <p:spPr>
            <a:xfrm flipH="false" flipV="false" rot="0">
              <a:off x="0" y="0"/>
              <a:ext cx="3846432" cy="1559414"/>
            </a:xfrm>
            <a:custGeom>
              <a:avLst/>
              <a:gdLst/>
              <a:ahLst/>
              <a:cxnLst/>
              <a:rect r="r" b="b" t="t" l="l"/>
              <a:pathLst>
                <a:path h="1559414" w="3846432">
                  <a:moveTo>
                    <a:pt x="24327" y="0"/>
                  </a:moveTo>
                  <a:lnTo>
                    <a:pt x="3822105" y="0"/>
                  </a:lnTo>
                  <a:cubicBezTo>
                    <a:pt x="3835540" y="0"/>
                    <a:pt x="3846432" y="10891"/>
                    <a:pt x="3846432" y="24327"/>
                  </a:cubicBezTo>
                  <a:lnTo>
                    <a:pt x="3846432" y="1535088"/>
                  </a:lnTo>
                  <a:cubicBezTo>
                    <a:pt x="3846432" y="1548523"/>
                    <a:pt x="3835540" y="1559414"/>
                    <a:pt x="3822105" y="1559414"/>
                  </a:cubicBezTo>
                  <a:lnTo>
                    <a:pt x="24327" y="1559414"/>
                  </a:lnTo>
                  <a:cubicBezTo>
                    <a:pt x="17875" y="1559414"/>
                    <a:pt x="11687" y="1556851"/>
                    <a:pt x="7125" y="1552289"/>
                  </a:cubicBezTo>
                  <a:cubicBezTo>
                    <a:pt x="2563" y="1547727"/>
                    <a:pt x="0" y="1541539"/>
                    <a:pt x="0" y="1535088"/>
                  </a:cubicBezTo>
                  <a:lnTo>
                    <a:pt x="0" y="24327"/>
                  </a:lnTo>
                  <a:cubicBezTo>
                    <a:pt x="0" y="10891"/>
                    <a:pt x="10891" y="0"/>
                    <a:pt x="24327" y="0"/>
                  </a:cubicBezTo>
                  <a:close/>
                </a:path>
              </a:pathLst>
            </a:custGeom>
            <a:solidFill>
              <a:srgbClr val="000000">
                <a:alpha val="74902"/>
              </a:srgbClr>
            </a:solidFill>
            <a:ln w="114300" cap="rnd">
              <a:solidFill>
                <a:srgbClr val="B60001">
                  <a:alpha val="74902"/>
                </a:srgbClr>
              </a:solidFill>
              <a:prstDash val="solid"/>
              <a:round/>
            </a:ln>
          </p:spPr>
        </p:sp>
        <p:sp>
          <p:nvSpPr>
            <p:cNvPr name="TextBox 5" id="5"/>
            <p:cNvSpPr txBox="true"/>
            <p:nvPr/>
          </p:nvSpPr>
          <p:spPr>
            <a:xfrm>
              <a:off x="0" y="-38100"/>
              <a:ext cx="3846432" cy="1597514"/>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1718056" y="3401435"/>
            <a:ext cx="6454450" cy="3775281"/>
            <a:chOff x="0" y="0"/>
            <a:chExt cx="999963" cy="584890"/>
          </a:xfrm>
        </p:grpSpPr>
        <p:sp>
          <p:nvSpPr>
            <p:cNvPr name="Freeform 7" id="7"/>
            <p:cNvSpPr/>
            <p:nvPr/>
          </p:nvSpPr>
          <p:spPr>
            <a:xfrm flipH="false" flipV="false" rot="0">
              <a:off x="0" y="0"/>
              <a:ext cx="999963" cy="584890"/>
            </a:xfrm>
            <a:custGeom>
              <a:avLst/>
              <a:gdLst/>
              <a:ahLst/>
              <a:cxnLst/>
              <a:rect r="r" b="b" t="t" l="l"/>
              <a:pathLst>
                <a:path h="584890" w="999963">
                  <a:moveTo>
                    <a:pt x="27588" y="0"/>
                  </a:moveTo>
                  <a:lnTo>
                    <a:pt x="972375" y="0"/>
                  </a:lnTo>
                  <a:cubicBezTo>
                    <a:pt x="987612" y="0"/>
                    <a:pt x="999963" y="12351"/>
                    <a:pt x="999963" y="27588"/>
                  </a:cubicBezTo>
                  <a:lnTo>
                    <a:pt x="999963" y="557302"/>
                  </a:lnTo>
                  <a:cubicBezTo>
                    <a:pt x="999963" y="572538"/>
                    <a:pt x="987612" y="584890"/>
                    <a:pt x="972375" y="584890"/>
                  </a:cubicBezTo>
                  <a:lnTo>
                    <a:pt x="27588" y="584890"/>
                  </a:lnTo>
                  <a:cubicBezTo>
                    <a:pt x="12351" y="584890"/>
                    <a:pt x="0" y="572538"/>
                    <a:pt x="0" y="557302"/>
                  </a:cubicBezTo>
                  <a:lnTo>
                    <a:pt x="0" y="27588"/>
                  </a:lnTo>
                  <a:cubicBezTo>
                    <a:pt x="0" y="12351"/>
                    <a:pt x="12351" y="0"/>
                    <a:pt x="27588" y="0"/>
                  </a:cubicBezTo>
                  <a:close/>
                </a:path>
              </a:pathLst>
            </a:custGeom>
            <a:blipFill>
              <a:blip r:embed="rId3"/>
              <a:stretch>
                <a:fillRect l="-3113" t="0" r="-3113" b="0"/>
              </a:stretch>
            </a:blipFill>
            <a:ln w="57150" cap="rnd">
              <a:solidFill>
                <a:srgbClr val="B60001"/>
              </a:solidFill>
              <a:prstDash val="solid"/>
              <a:round/>
            </a:ln>
          </p:spPr>
        </p:sp>
      </p:grpSp>
      <p:grpSp>
        <p:nvGrpSpPr>
          <p:cNvPr name="Group 8" id="8"/>
          <p:cNvGrpSpPr/>
          <p:nvPr/>
        </p:nvGrpSpPr>
        <p:grpSpPr>
          <a:xfrm rot="0">
            <a:off x="1718056" y="7356363"/>
            <a:ext cx="6454450" cy="771921"/>
            <a:chOff x="0" y="0"/>
            <a:chExt cx="3525725" cy="421660"/>
          </a:xfrm>
        </p:grpSpPr>
        <p:sp>
          <p:nvSpPr>
            <p:cNvPr name="Freeform 9" id="9"/>
            <p:cNvSpPr/>
            <p:nvPr/>
          </p:nvSpPr>
          <p:spPr>
            <a:xfrm flipH="false" flipV="false" rot="0">
              <a:off x="0" y="0"/>
              <a:ext cx="3525725" cy="421660"/>
            </a:xfrm>
            <a:custGeom>
              <a:avLst/>
              <a:gdLst/>
              <a:ahLst/>
              <a:cxnLst/>
              <a:rect r="r" b="b" t="t" l="l"/>
              <a:pathLst>
                <a:path h="421660" w="3525725">
                  <a:moveTo>
                    <a:pt x="3322525" y="0"/>
                  </a:moveTo>
                  <a:cubicBezTo>
                    <a:pt x="3434749" y="0"/>
                    <a:pt x="3525725" y="94392"/>
                    <a:pt x="3525725" y="210830"/>
                  </a:cubicBezTo>
                  <a:cubicBezTo>
                    <a:pt x="3525725" y="327268"/>
                    <a:pt x="3434749" y="421660"/>
                    <a:pt x="3322525" y="421660"/>
                  </a:cubicBezTo>
                  <a:lnTo>
                    <a:pt x="203200" y="421660"/>
                  </a:lnTo>
                  <a:cubicBezTo>
                    <a:pt x="90976" y="421660"/>
                    <a:pt x="0" y="327268"/>
                    <a:pt x="0" y="210830"/>
                  </a:cubicBezTo>
                  <a:cubicBezTo>
                    <a:pt x="0" y="94392"/>
                    <a:pt x="90976" y="0"/>
                    <a:pt x="203200" y="0"/>
                  </a:cubicBezTo>
                  <a:close/>
                </a:path>
              </a:pathLst>
            </a:custGeom>
            <a:solidFill>
              <a:srgbClr val="000000"/>
            </a:solidFill>
            <a:ln w="57150" cap="sq">
              <a:solidFill>
                <a:srgbClr val="B60001"/>
              </a:solidFill>
              <a:prstDash val="solid"/>
              <a:miter/>
            </a:ln>
          </p:spPr>
        </p:sp>
        <p:sp>
          <p:nvSpPr>
            <p:cNvPr name="TextBox 10" id="10"/>
            <p:cNvSpPr txBox="true"/>
            <p:nvPr/>
          </p:nvSpPr>
          <p:spPr>
            <a:xfrm>
              <a:off x="0" y="-47625"/>
              <a:ext cx="3525725" cy="469285"/>
            </a:xfrm>
            <a:prstGeom prst="rect">
              <a:avLst/>
            </a:prstGeom>
          </p:spPr>
          <p:txBody>
            <a:bodyPr anchor="ctr" rtlCol="false" tIns="50800" lIns="50800" bIns="50800" rIns="50800"/>
            <a:lstStyle/>
            <a:p>
              <a:pPr algn="ctr">
                <a:lnSpc>
                  <a:spcPts val="3220"/>
                </a:lnSpc>
              </a:pPr>
              <a:r>
                <a:rPr lang="en-US" b="true" sz="2300">
                  <a:solidFill>
                    <a:srgbClr val="FFFFFF"/>
                  </a:solidFill>
                  <a:latin typeface="TT Hoves Bold"/>
                  <a:ea typeface="TT Hoves Bold"/>
                  <a:cs typeface="TT Hoves Bold"/>
                  <a:sym typeface="TT Hoves Bold"/>
                </a:rPr>
                <a:t>PHOTOTYPE 3 ( 41 À 55 POINTS )</a:t>
              </a:r>
            </a:p>
          </p:txBody>
        </p:sp>
      </p:grpSp>
      <p:sp>
        <p:nvSpPr>
          <p:cNvPr name="Freeform 11" id="11"/>
          <p:cNvSpPr/>
          <p:nvPr/>
        </p:nvSpPr>
        <p:spPr>
          <a:xfrm flipH="false" flipV="false" rot="0">
            <a:off x="2392420" y="6972053"/>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4"/>
            <a:stretch>
              <a:fillRect l="0" t="0" r="0" b="0"/>
            </a:stretch>
          </a:blipFill>
        </p:spPr>
      </p:sp>
      <p:sp>
        <p:nvSpPr>
          <p:cNvPr name="Freeform 12" id="12"/>
          <p:cNvSpPr/>
          <p:nvPr/>
        </p:nvSpPr>
        <p:spPr>
          <a:xfrm flipH="false" flipV="false" rot="0">
            <a:off x="297411" y="4408708"/>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4"/>
            <a:stretch>
              <a:fillRect l="0" t="0" r="0" b="0"/>
            </a:stretch>
          </a:blipFill>
        </p:spPr>
      </p:sp>
      <p:sp>
        <p:nvSpPr>
          <p:cNvPr name="Freeform 13" id="13"/>
          <p:cNvSpPr/>
          <p:nvPr/>
        </p:nvSpPr>
        <p:spPr>
          <a:xfrm flipH="false" flipV="false" rot="0">
            <a:off x="15606981" y="7363894"/>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4"/>
            <a:stretch>
              <a:fillRect l="0" t="0" r="0" b="0"/>
            </a:stretch>
          </a:blipFill>
        </p:spPr>
      </p:sp>
      <p:sp>
        <p:nvSpPr>
          <p:cNvPr name="TextBox 14" id="14"/>
          <p:cNvSpPr txBox="true"/>
          <p:nvPr/>
        </p:nvSpPr>
        <p:spPr>
          <a:xfrm rot="0">
            <a:off x="1718056" y="2727058"/>
            <a:ext cx="14984328" cy="405765"/>
          </a:xfrm>
          <a:prstGeom prst="rect">
            <a:avLst/>
          </a:prstGeom>
        </p:spPr>
        <p:txBody>
          <a:bodyPr anchor="t" rtlCol="false" tIns="0" lIns="0" bIns="0" rIns="0">
            <a:spAutoFit/>
          </a:bodyPr>
          <a:lstStyle/>
          <a:p>
            <a:pPr algn="l">
              <a:lnSpc>
                <a:spcPts val="3359"/>
              </a:lnSpc>
              <a:spcBef>
                <a:spcPct val="0"/>
              </a:spcBef>
            </a:pPr>
            <a:r>
              <a:rPr lang="en-US" sz="2400">
                <a:solidFill>
                  <a:srgbClr val="B60001"/>
                </a:solidFill>
                <a:latin typeface="TT Hoves"/>
                <a:ea typeface="TT Hoves"/>
                <a:cs typeface="TT Hoves"/>
                <a:sym typeface="TT Hoves"/>
              </a:rPr>
              <a:t>Phototype 3 : Une peau qui bronze facilement avec un minimum de précautions.</a:t>
            </a:r>
          </a:p>
        </p:txBody>
      </p:sp>
      <p:sp>
        <p:nvSpPr>
          <p:cNvPr name="TextBox 15" id="15"/>
          <p:cNvSpPr txBox="true"/>
          <p:nvPr/>
        </p:nvSpPr>
        <p:spPr>
          <a:xfrm rot="0">
            <a:off x="1718056" y="1190625"/>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16" id="16"/>
          <p:cNvSpPr txBox="true"/>
          <p:nvPr/>
        </p:nvSpPr>
        <p:spPr>
          <a:xfrm rot="0">
            <a:off x="12881947" y="9113710"/>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TextBox 17" id="17"/>
          <p:cNvSpPr txBox="true"/>
          <p:nvPr/>
        </p:nvSpPr>
        <p:spPr>
          <a:xfrm rot="0">
            <a:off x="8496356" y="3438117"/>
            <a:ext cx="8206028" cy="5082519"/>
          </a:xfrm>
          <a:prstGeom prst="rect">
            <a:avLst/>
          </a:prstGeom>
        </p:spPr>
        <p:txBody>
          <a:bodyPr anchor="t" rtlCol="false" tIns="0" lIns="0" bIns="0" rIns="0">
            <a:spAutoFit/>
          </a:bodyPr>
          <a:lstStyle/>
          <a:p>
            <a:pPr algn="l">
              <a:lnSpc>
                <a:spcPts val="3094"/>
              </a:lnSpc>
            </a:pPr>
            <a:r>
              <a:rPr lang="en-US" sz="2210">
                <a:solidFill>
                  <a:srgbClr val="FEFEFE"/>
                </a:solidFill>
                <a:latin typeface="TT Hoves"/>
                <a:ea typeface="TT Hoves"/>
                <a:cs typeface="TT Hoves"/>
                <a:sym typeface="TT Hoves"/>
              </a:rPr>
              <a:t>Le phototype 3 décrit une peau légèrement mate, souvent associée à des cheveux châtains et des yeux marron ou verts. Cette peau bronze facilement après une exposition et brûle rarement, sauf en cas d'exposition prolongée sans protection.</a:t>
            </a:r>
          </a:p>
          <a:p>
            <a:pPr algn="l">
              <a:lnSpc>
                <a:spcPts val="3094"/>
              </a:lnSpc>
            </a:pPr>
            <a:r>
              <a:rPr lang="en-US" sz="2210">
                <a:solidFill>
                  <a:srgbClr val="FEFEFE"/>
                </a:solidFill>
                <a:latin typeface="TT Hoves"/>
                <a:ea typeface="TT Hoves"/>
                <a:cs typeface="TT Hoves"/>
                <a:sym typeface="TT Hoves"/>
              </a:rPr>
              <a:t>En cabine de bronzage :</a:t>
            </a:r>
          </a:p>
          <a:p>
            <a:pPr algn="l" marL="477247" indent="-238624" lvl="1">
              <a:lnSpc>
                <a:spcPts val="3094"/>
              </a:lnSpc>
              <a:buFont typeface="Arial"/>
              <a:buChar char="•"/>
            </a:pPr>
            <a:r>
              <a:rPr lang="en-US" sz="2210">
                <a:solidFill>
                  <a:srgbClr val="FEFEFE"/>
                </a:solidFill>
                <a:latin typeface="TT Hoves"/>
                <a:ea typeface="TT Hoves"/>
                <a:cs typeface="TT Hoves"/>
                <a:sym typeface="TT Hoves"/>
              </a:rPr>
              <a:t>Commencez par des séances modérées pour un bronzage progressif et uniforme.</a:t>
            </a:r>
          </a:p>
          <a:p>
            <a:pPr algn="l" marL="477247" indent="-238624" lvl="1">
              <a:lnSpc>
                <a:spcPts val="3094"/>
              </a:lnSpc>
              <a:buFont typeface="Arial"/>
              <a:buChar char="•"/>
            </a:pPr>
            <a:r>
              <a:rPr lang="en-US" sz="2210">
                <a:solidFill>
                  <a:srgbClr val="FEFEFE"/>
                </a:solidFill>
                <a:latin typeface="TT Hoves"/>
                <a:ea typeface="TT Hoves"/>
                <a:cs typeface="TT Hoves"/>
                <a:sym typeface="TT Hoves"/>
              </a:rPr>
              <a:t>Utilisez un accélérateur de bronzage pour intensifier les résultats.</a:t>
            </a:r>
          </a:p>
          <a:p>
            <a:pPr algn="l" marL="477247" indent="-238624" lvl="1">
              <a:lnSpc>
                <a:spcPts val="3094"/>
              </a:lnSpc>
              <a:buFont typeface="Arial"/>
              <a:buChar char="•"/>
            </a:pPr>
            <a:r>
              <a:rPr lang="en-US" sz="2210">
                <a:solidFill>
                  <a:srgbClr val="FEFEFE"/>
                </a:solidFill>
                <a:latin typeface="TT Hoves"/>
                <a:ea typeface="TT Hoves"/>
                <a:cs typeface="TT Hoves"/>
                <a:sym typeface="TT Hoves"/>
              </a:rPr>
              <a:t>Hydratez votre peau après chaque séance pour maintenir son éclat.</a:t>
            </a:r>
          </a:p>
          <a:p>
            <a:pPr algn="l">
              <a:lnSpc>
                <a:spcPts val="3094"/>
              </a:lnSpc>
              <a:spcBef>
                <a:spcPct val="0"/>
              </a:spcBef>
            </a:pPr>
            <a:r>
              <a:rPr lang="en-US" sz="2210">
                <a:solidFill>
                  <a:srgbClr val="FEFEFE"/>
                </a:solidFill>
                <a:latin typeface="TT Hoves"/>
                <a:ea typeface="TT Hoves"/>
                <a:cs typeface="TT Hoves"/>
                <a:sym typeface="TT Hoves"/>
              </a:rPr>
              <a:t>Le phototype 3 est idéal pour le bronzage en cabine, mais une hydratation régulière assure un teint éclatant et durable.</a:t>
            </a:r>
          </a:p>
        </p:txBody>
      </p:sp>
    </p:spTree>
  </p:cSld>
  <p:clrMapOvr>
    <a:masterClrMapping/>
  </p:clrMapOvr>
  <p:transition spd="slow">
    <p:cover dir="l"/>
  </p:transition>
</p:sld>
</file>

<file path=ppt/slides/slide3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grpSp>
        <p:nvGrpSpPr>
          <p:cNvPr name="Group 3" id="3"/>
          <p:cNvGrpSpPr/>
          <p:nvPr/>
        </p:nvGrpSpPr>
        <p:grpSpPr>
          <a:xfrm rot="0">
            <a:off x="1028700" y="2282410"/>
            <a:ext cx="16230600" cy="6580184"/>
            <a:chOff x="0" y="0"/>
            <a:chExt cx="3846432" cy="1559414"/>
          </a:xfrm>
        </p:grpSpPr>
        <p:sp>
          <p:nvSpPr>
            <p:cNvPr name="Freeform 4" id="4"/>
            <p:cNvSpPr/>
            <p:nvPr/>
          </p:nvSpPr>
          <p:spPr>
            <a:xfrm flipH="false" flipV="false" rot="0">
              <a:off x="0" y="0"/>
              <a:ext cx="3846432" cy="1559414"/>
            </a:xfrm>
            <a:custGeom>
              <a:avLst/>
              <a:gdLst/>
              <a:ahLst/>
              <a:cxnLst/>
              <a:rect r="r" b="b" t="t" l="l"/>
              <a:pathLst>
                <a:path h="1559414" w="3846432">
                  <a:moveTo>
                    <a:pt x="24327" y="0"/>
                  </a:moveTo>
                  <a:lnTo>
                    <a:pt x="3822105" y="0"/>
                  </a:lnTo>
                  <a:cubicBezTo>
                    <a:pt x="3835540" y="0"/>
                    <a:pt x="3846432" y="10891"/>
                    <a:pt x="3846432" y="24327"/>
                  </a:cubicBezTo>
                  <a:lnTo>
                    <a:pt x="3846432" y="1535088"/>
                  </a:lnTo>
                  <a:cubicBezTo>
                    <a:pt x="3846432" y="1548523"/>
                    <a:pt x="3835540" y="1559414"/>
                    <a:pt x="3822105" y="1559414"/>
                  </a:cubicBezTo>
                  <a:lnTo>
                    <a:pt x="24327" y="1559414"/>
                  </a:lnTo>
                  <a:cubicBezTo>
                    <a:pt x="17875" y="1559414"/>
                    <a:pt x="11687" y="1556851"/>
                    <a:pt x="7125" y="1552289"/>
                  </a:cubicBezTo>
                  <a:cubicBezTo>
                    <a:pt x="2563" y="1547727"/>
                    <a:pt x="0" y="1541539"/>
                    <a:pt x="0" y="1535088"/>
                  </a:cubicBezTo>
                  <a:lnTo>
                    <a:pt x="0" y="24327"/>
                  </a:lnTo>
                  <a:cubicBezTo>
                    <a:pt x="0" y="10891"/>
                    <a:pt x="10891" y="0"/>
                    <a:pt x="24327" y="0"/>
                  </a:cubicBezTo>
                  <a:close/>
                </a:path>
              </a:pathLst>
            </a:custGeom>
            <a:solidFill>
              <a:srgbClr val="000000">
                <a:alpha val="74902"/>
              </a:srgbClr>
            </a:solidFill>
            <a:ln w="114300" cap="rnd">
              <a:solidFill>
                <a:srgbClr val="B60001">
                  <a:alpha val="74902"/>
                </a:srgbClr>
              </a:solidFill>
              <a:prstDash val="solid"/>
              <a:round/>
            </a:ln>
          </p:spPr>
        </p:sp>
        <p:sp>
          <p:nvSpPr>
            <p:cNvPr name="TextBox 5" id="5"/>
            <p:cNvSpPr txBox="true"/>
            <p:nvPr/>
          </p:nvSpPr>
          <p:spPr>
            <a:xfrm>
              <a:off x="0" y="-38100"/>
              <a:ext cx="3846432" cy="1597514"/>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1718056" y="3401435"/>
            <a:ext cx="6454450" cy="3775281"/>
            <a:chOff x="0" y="0"/>
            <a:chExt cx="999963" cy="584890"/>
          </a:xfrm>
        </p:grpSpPr>
        <p:sp>
          <p:nvSpPr>
            <p:cNvPr name="Freeform 7" id="7"/>
            <p:cNvSpPr/>
            <p:nvPr/>
          </p:nvSpPr>
          <p:spPr>
            <a:xfrm flipH="false" flipV="false" rot="0">
              <a:off x="0" y="0"/>
              <a:ext cx="999963" cy="584890"/>
            </a:xfrm>
            <a:custGeom>
              <a:avLst/>
              <a:gdLst/>
              <a:ahLst/>
              <a:cxnLst/>
              <a:rect r="r" b="b" t="t" l="l"/>
              <a:pathLst>
                <a:path h="584890" w="999963">
                  <a:moveTo>
                    <a:pt x="27588" y="0"/>
                  </a:moveTo>
                  <a:lnTo>
                    <a:pt x="972375" y="0"/>
                  </a:lnTo>
                  <a:cubicBezTo>
                    <a:pt x="987612" y="0"/>
                    <a:pt x="999963" y="12351"/>
                    <a:pt x="999963" y="27588"/>
                  </a:cubicBezTo>
                  <a:lnTo>
                    <a:pt x="999963" y="557302"/>
                  </a:lnTo>
                  <a:cubicBezTo>
                    <a:pt x="999963" y="572538"/>
                    <a:pt x="987612" y="584890"/>
                    <a:pt x="972375" y="584890"/>
                  </a:cubicBezTo>
                  <a:lnTo>
                    <a:pt x="27588" y="584890"/>
                  </a:lnTo>
                  <a:cubicBezTo>
                    <a:pt x="12351" y="584890"/>
                    <a:pt x="0" y="572538"/>
                    <a:pt x="0" y="557302"/>
                  </a:cubicBezTo>
                  <a:lnTo>
                    <a:pt x="0" y="27588"/>
                  </a:lnTo>
                  <a:cubicBezTo>
                    <a:pt x="0" y="12351"/>
                    <a:pt x="12351" y="0"/>
                    <a:pt x="27588" y="0"/>
                  </a:cubicBezTo>
                  <a:close/>
                </a:path>
              </a:pathLst>
            </a:custGeom>
            <a:blipFill>
              <a:blip r:embed="rId3"/>
              <a:stretch>
                <a:fillRect l="-3113" t="0" r="-3113" b="0"/>
              </a:stretch>
            </a:blipFill>
            <a:ln w="57150" cap="rnd">
              <a:solidFill>
                <a:srgbClr val="B60001"/>
              </a:solidFill>
              <a:prstDash val="solid"/>
              <a:round/>
            </a:ln>
          </p:spPr>
        </p:sp>
      </p:grpSp>
      <p:grpSp>
        <p:nvGrpSpPr>
          <p:cNvPr name="Group 8" id="8"/>
          <p:cNvGrpSpPr/>
          <p:nvPr/>
        </p:nvGrpSpPr>
        <p:grpSpPr>
          <a:xfrm rot="0">
            <a:off x="1718056" y="7356363"/>
            <a:ext cx="6454450" cy="771921"/>
            <a:chOff x="0" y="0"/>
            <a:chExt cx="3525725" cy="421660"/>
          </a:xfrm>
        </p:grpSpPr>
        <p:sp>
          <p:nvSpPr>
            <p:cNvPr name="Freeform 9" id="9"/>
            <p:cNvSpPr/>
            <p:nvPr/>
          </p:nvSpPr>
          <p:spPr>
            <a:xfrm flipH="false" flipV="false" rot="0">
              <a:off x="0" y="0"/>
              <a:ext cx="3525725" cy="421660"/>
            </a:xfrm>
            <a:custGeom>
              <a:avLst/>
              <a:gdLst/>
              <a:ahLst/>
              <a:cxnLst/>
              <a:rect r="r" b="b" t="t" l="l"/>
              <a:pathLst>
                <a:path h="421660" w="3525725">
                  <a:moveTo>
                    <a:pt x="3322525" y="0"/>
                  </a:moveTo>
                  <a:cubicBezTo>
                    <a:pt x="3434749" y="0"/>
                    <a:pt x="3525725" y="94392"/>
                    <a:pt x="3525725" y="210830"/>
                  </a:cubicBezTo>
                  <a:cubicBezTo>
                    <a:pt x="3525725" y="327268"/>
                    <a:pt x="3434749" y="421660"/>
                    <a:pt x="3322525" y="421660"/>
                  </a:cubicBezTo>
                  <a:lnTo>
                    <a:pt x="203200" y="421660"/>
                  </a:lnTo>
                  <a:cubicBezTo>
                    <a:pt x="90976" y="421660"/>
                    <a:pt x="0" y="327268"/>
                    <a:pt x="0" y="210830"/>
                  </a:cubicBezTo>
                  <a:cubicBezTo>
                    <a:pt x="0" y="94392"/>
                    <a:pt x="90976" y="0"/>
                    <a:pt x="203200" y="0"/>
                  </a:cubicBezTo>
                  <a:close/>
                </a:path>
              </a:pathLst>
            </a:custGeom>
            <a:solidFill>
              <a:srgbClr val="000000"/>
            </a:solidFill>
            <a:ln w="57150" cap="sq">
              <a:solidFill>
                <a:srgbClr val="B60001"/>
              </a:solidFill>
              <a:prstDash val="solid"/>
              <a:miter/>
            </a:ln>
          </p:spPr>
        </p:sp>
        <p:sp>
          <p:nvSpPr>
            <p:cNvPr name="TextBox 10" id="10"/>
            <p:cNvSpPr txBox="true"/>
            <p:nvPr/>
          </p:nvSpPr>
          <p:spPr>
            <a:xfrm>
              <a:off x="0" y="-47625"/>
              <a:ext cx="3525725" cy="469285"/>
            </a:xfrm>
            <a:prstGeom prst="rect">
              <a:avLst/>
            </a:prstGeom>
          </p:spPr>
          <p:txBody>
            <a:bodyPr anchor="ctr" rtlCol="false" tIns="50800" lIns="50800" bIns="50800" rIns="50800"/>
            <a:lstStyle/>
            <a:p>
              <a:pPr algn="ctr">
                <a:lnSpc>
                  <a:spcPts val="3220"/>
                </a:lnSpc>
              </a:pPr>
              <a:r>
                <a:rPr lang="en-US" b="true" sz="2300">
                  <a:solidFill>
                    <a:srgbClr val="FFFFFF"/>
                  </a:solidFill>
                  <a:latin typeface="TT Hoves Bold"/>
                  <a:ea typeface="TT Hoves Bold"/>
                  <a:cs typeface="TT Hoves Bold"/>
                  <a:sym typeface="TT Hoves Bold"/>
                </a:rPr>
                <a:t>PHOTOTYPE 4 ( 56 À 70 POINTS )</a:t>
              </a:r>
            </a:p>
          </p:txBody>
        </p:sp>
      </p:grpSp>
      <p:sp>
        <p:nvSpPr>
          <p:cNvPr name="Freeform 11" id="11"/>
          <p:cNvSpPr/>
          <p:nvPr/>
        </p:nvSpPr>
        <p:spPr>
          <a:xfrm flipH="false" flipV="false" rot="0">
            <a:off x="2392420" y="6972053"/>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4"/>
            <a:stretch>
              <a:fillRect l="0" t="0" r="0" b="0"/>
            </a:stretch>
          </a:blipFill>
        </p:spPr>
      </p:sp>
      <p:sp>
        <p:nvSpPr>
          <p:cNvPr name="Freeform 12" id="12"/>
          <p:cNvSpPr/>
          <p:nvPr/>
        </p:nvSpPr>
        <p:spPr>
          <a:xfrm flipH="false" flipV="false" rot="0">
            <a:off x="297411" y="4408708"/>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4"/>
            <a:stretch>
              <a:fillRect l="0" t="0" r="0" b="0"/>
            </a:stretch>
          </a:blipFill>
        </p:spPr>
      </p:sp>
      <p:sp>
        <p:nvSpPr>
          <p:cNvPr name="Freeform 13" id="13"/>
          <p:cNvSpPr/>
          <p:nvPr/>
        </p:nvSpPr>
        <p:spPr>
          <a:xfrm flipH="false" flipV="false" rot="0">
            <a:off x="15606981" y="7363894"/>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4"/>
            <a:stretch>
              <a:fillRect l="0" t="0" r="0" b="0"/>
            </a:stretch>
          </a:blipFill>
        </p:spPr>
      </p:sp>
      <p:sp>
        <p:nvSpPr>
          <p:cNvPr name="TextBox 14" id="14"/>
          <p:cNvSpPr txBox="true"/>
          <p:nvPr/>
        </p:nvSpPr>
        <p:spPr>
          <a:xfrm rot="0">
            <a:off x="1718056" y="2727058"/>
            <a:ext cx="14984328" cy="405765"/>
          </a:xfrm>
          <a:prstGeom prst="rect">
            <a:avLst/>
          </a:prstGeom>
        </p:spPr>
        <p:txBody>
          <a:bodyPr anchor="t" rtlCol="false" tIns="0" lIns="0" bIns="0" rIns="0">
            <a:spAutoFit/>
          </a:bodyPr>
          <a:lstStyle/>
          <a:p>
            <a:pPr algn="l">
              <a:lnSpc>
                <a:spcPts val="3359"/>
              </a:lnSpc>
              <a:spcBef>
                <a:spcPct val="0"/>
              </a:spcBef>
            </a:pPr>
            <a:r>
              <a:rPr lang="en-US" sz="2400">
                <a:solidFill>
                  <a:srgbClr val="B60001"/>
                </a:solidFill>
                <a:latin typeface="TT Hoves"/>
                <a:ea typeface="TT Hoves"/>
                <a:cs typeface="TT Hoves"/>
                <a:sym typeface="TT Hoves"/>
              </a:rPr>
              <a:t>Phototype 4 : Une peau naturellement bronzée</a:t>
            </a:r>
          </a:p>
        </p:txBody>
      </p:sp>
      <p:sp>
        <p:nvSpPr>
          <p:cNvPr name="TextBox 15" id="15"/>
          <p:cNvSpPr txBox="true"/>
          <p:nvPr/>
        </p:nvSpPr>
        <p:spPr>
          <a:xfrm rot="0">
            <a:off x="1718056" y="1190625"/>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16" id="16"/>
          <p:cNvSpPr txBox="true"/>
          <p:nvPr/>
        </p:nvSpPr>
        <p:spPr>
          <a:xfrm rot="0">
            <a:off x="12881947" y="9113710"/>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TextBox 17" id="17"/>
          <p:cNvSpPr txBox="true"/>
          <p:nvPr/>
        </p:nvSpPr>
        <p:spPr>
          <a:xfrm rot="0">
            <a:off x="8496356" y="3438117"/>
            <a:ext cx="8206028" cy="4690167"/>
          </a:xfrm>
          <a:prstGeom prst="rect">
            <a:avLst/>
          </a:prstGeom>
        </p:spPr>
        <p:txBody>
          <a:bodyPr anchor="t" rtlCol="false" tIns="0" lIns="0" bIns="0" rIns="0">
            <a:spAutoFit/>
          </a:bodyPr>
          <a:lstStyle/>
          <a:p>
            <a:pPr algn="l">
              <a:lnSpc>
                <a:spcPts val="3094"/>
              </a:lnSpc>
            </a:pPr>
            <a:r>
              <a:rPr lang="en-US" sz="2210">
                <a:solidFill>
                  <a:srgbClr val="FEFEFE"/>
                </a:solidFill>
                <a:latin typeface="TT Hoves"/>
                <a:ea typeface="TT Hoves"/>
                <a:cs typeface="TT Hoves"/>
                <a:sym typeface="TT Hoves"/>
              </a:rPr>
              <a:t>Le phototype 4 correspond à une peau mate, souvent associée à des cheveux bruns et des yeux foncés. Cette peau bronze rapidement et intensément, tout en brûlant très rarement.</a:t>
            </a:r>
          </a:p>
          <a:p>
            <a:pPr algn="l">
              <a:lnSpc>
                <a:spcPts val="3094"/>
              </a:lnSpc>
            </a:pPr>
            <a:r>
              <a:rPr lang="en-US" sz="2210">
                <a:solidFill>
                  <a:srgbClr val="FEFEFE"/>
                </a:solidFill>
                <a:latin typeface="TT Hoves"/>
                <a:ea typeface="TT Hoves"/>
                <a:cs typeface="TT Hoves"/>
                <a:sym typeface="TT Hoves"/>
              </a:rPr>
              <a:t>En cabine de bronzage :</a:t>
            </a:r>
          </a:p>
          <a:p>
            <a:pPr algn="l" marL="477247" indent="-238624" lvl="1">
              <a:lnSpc>
                <a:spcPts val="3094"/>
              </a:lnSpc>
              <a:buFont typeface="Arial"/>
              <a:buChar char="•"/>
            </a:pPr>
            <a:r>
              <a:rPr lang="en-US" sz="2210">
                <a:solidFill>
                  <a:srgbClr val="FEFEFE"/>
                </a:solidFill>
                <a:latin typeface="TT Hoves"/>
                <a:ea typeface="TT Hoves"/>
                <a:cs typeface="TT Hoves"/>
                <a:sym typeface="TT Hoves"/>
              </a:rPr>
              <a:t>Privilégiez des séances régulières mais courtes pour maintenir un bronzage uniforme.</a:t>
            </a:r>
          </a:p>
          <a:p>
            <a:pPr algn="l" marL="477247" indent="-238624" lvl="1">
              <a:lnSpc>
                <a:spcPts val="3094"/>
              </a:lnSpc>
              <a:buFont typeface="Arial"/>
              <a:buChar char="•"/>
            </a:pPr>
            <a:r>
              <a:rPr lang="en-US" sz="2210">
                <a:solidFill>
                  <a:srgbClr val="FEFEFE"/>
                </a:solidFill>
                <a:latin typeface="TT Hoves"/>
                <a:ea typeface="TT Hoves"/>
                <a:cs typeface="TT Hoves"/>
                <a:sym typeface="TT Hoves"/>
              </a:rPr>
              <a:t>Utilisez un accélérateur de bronzage pour un éclat encore plus intense.</a:t>
            </a:r>
          </a:p>
          <a:p>
            <a:pPr algn="l" marL="477247" indent="-238624" lvl="1">
              <a:lnSpc>
                <a:spcPts val="3094"/>
              </a:lnSpc>
              <a:buFont typeface="Arial"/>
              <a:buChar char="•"/>
            </a:pPr>
            <a:r>
              <a:rPr lang="en-US" sz="2210">
                <a:solidFill>
                  <a:srgbClr val="FEFEFE"/>
                </a:solidFill>
                <a:latin typeface="TT Hoves"/>
                <a:ea typeface="TT Hoves"/>
                <a:cs typeface="TT Hoves"/>
                <a:sym typeface="TT Hoves"/>
              </a:rPr>
              <a:t>Hydratez bien votre peau après chaque séance pour préserver sa souplesse et son éclat.</a:t>
            </a:r>
          </a:p>
          <a:p>
            <a:pPr algn="l">
              <a:lnSpc>
                <a:spcPts val="3094"/>
              </a:lnSpc>
              <a:spcBef>
                <a:spcPct val="0"/>
              </a:spcBef>
            </a:pPr>
            <a:r>
              <a:rPr lang="en-US" sz="2210">
                <a:solidFill>
                  <a:srgbClr val="FEFEFE"/>
                </a:solidFill>
                <a:latin typeface="TT Hoves"/>
                <a:ea typeface="TT Hoves"/>
                <a:cs typeface="TT Hoves"/>
                <a:sym typeface="TT Hoves"/>
              </a:rPr>
              <a:t>Avec une exposition modérée, le phototype 4 obtient facilement un bronzage durable et profond.</a:t>
            </a:r>
          </a:p>
        </p:txBody>
      </p:sp>
    </p:spTree>
  </p:cSld>
  <p:clrMapOvr>
    <a:masterClrMapping/>
  </p:clrMapOvr>
  <p:transition spd="slow">
    <p:cover dir="l"/>
  </p:transition>
</p:sld>
</file>

<file path=ppt/slides/slide3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grpSp>
        <p:nvGrpSpPr>
          <p:cNvPr name="Group 3" id="3"/>
          <p:cNvGrpSpPr/>
          <p:nvPr/>
        </p:nvGrpSpPr>
        <p:grpSpPr>
          <a:xfrm rot="0">
            <a:off x="1028700" y="2282410"/>
            <a:ext cx="16230600" cy="6580184"/>
            <a:chOff x="0" y="0"/>
            <a:chExt cx="3846432" cy="1559414"/>
          </a:xfrm>
        </p:grpSpPr>
        <p:sp>
          <p:nvSpPr>
            <p:cNvPr name="Freeform 4" id="4"/>
            <p:cNvSpPr/>
            <p:nvPr/>
          </p:nvSpPr>
          <p:spPr>
            <a:xfrm flipH="false" flipV="false" rot="0">
              <a:off x="0" y="0"/>
              <a:ext cx="3846432" cy="1559414"/>
            </a:xfrm>
            <a:custGeom>
              <a:avLst/>
              <a:gdLst/>
              <a:ahLst/>
              <a:cxnLst/>
              <a:rect r="r" b="b" t="t" l="l"/>
              <a:pathLst>
                <a:path h="1559414" w="3846432">
                  <a:moveTo>
                    <a:pt x="24327" y="0"/>
                  </a:moveTo>
                  <a:lnTo>
                    <a:pt x="3822105" y="0"/>
                  </a:lnTo>
                  <a:cubicBezTo>
                    <a:pt x="3835540" y="0"/>
                    <a:pt x="3846432" y="10891"/>
                    <a:pt x="3846432" y="24327"/>
                  </a:cubicBezTo>
                  <a:lnTo>
                    <a:pt x="3846432" y="1535088"/>
                  </a:lnTo>
                  <a:cubicBezTo>
                    <a:pt x="3846432" y="1548523"/>
                    <a:pt x="3835540" y="1559414"/>
                    <a:pt x="3822105" y="1559414"/>
                  </a:cubicBezTo>
                  <a:lnTo>
                    <a:pt x="24327" y="1559414"/>
                  </a:lnTo>
                  <a:cubicBezTo>
                    <a:pt x="17875" y="1559414"/>
                    <a:pt x="11687" y="1556851"/>
                    <a:pt x="7125" y="1552289"/>
                  </a:cubicBezTo>
                  <a:cubicBezTo>
                    <a:pt x="2563" y="1547727"/>
                    <a:pt x="0" y="1541539"/>
                    <a:pt x="0" y="1535088"/>
                  </a:cubicBezTo>
                  <a:lnTo>
                    <a:pt x="0" y="24327"/>
                  </a:lnTo>
                  <a:cubicBezTo>
                    <a:pt x="0" y="10891"/>
                    <a:pt x="10891" y="0"/>
                    <a:pt x="24327" y="0"/>
                  </a:cubicBezTo>
                  <a:close/>
                </a:path>
              </a:pathLst>
            </a:custGeom>
            <a:solidFill>
              <a:srgbClr val="000000">
                <a:alpha val="74902"/>
              </a:srgbClr>
            </a:solidFill>
            <a:ln w="114300" cap="rnd">
              <a:solidFill>
                <a:srgbClr val="B60001">
                  <a:alpha val="74902"/>
                </a:srgbClr>
              </a:solidFill>
              <a:prstDash val="solid"/>
              <a:round/>
            </a:ln>
          </p:spPr>
        </p:sp>
        <p:sp>
          <p:nvSpPr>
            <p:cNvPr name="TextBox 5" id="5"/>
            <p:cNvSpPr txBox="true"/>
            <p:nvPr/>
          </p:nvSpPr>
          <p:spPr>
            <a:xfrm>
              <a:off x="0" y="-38100"/>
              <a:ext cx="3846432" cy="1597514"/>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1718056" y="3401435"/>
            <a:ext cx="6454450" cy="3775281"/>
            <a:chOff x="0" y="0"/>
            <a:chExt cx="999963" cy="584890"/>
          </a:xfrm>
        </p:grpSpPr>
        <p:sp>
          <p:nvSpPr>
            <p:cNvPr name="Freeform 7" id="7"/>
            <p:cNvSpPr/>
            <p:nvPr/>
          </p:nvSpPr>
          <p:spPr>
            <a:xfrm flipH="false" flipV="false" rot="0">
              <a:off x="0" y="0"/>
              <a:ext cx="999963" cy="584890"/>
            </a:xfrm>
            <a:custGeom>
              <a:avLst/>
              <a:gdLst/>
              <a:ahLst/>
              <a:cxnLst/>
              <a:rect r="r" b="b" t="t" l="l"/>
              <a:pathLst>
                <a:path h="584890" w="999963">
                  <a:moveTo>
                    <a:pt x="27588" y="0"/>
                  </a:moveTo>
                  <a:lnTo>
                    <a:pt x="972375" y="0"/>
                  </a:lnTo>
                  <a:cubicBezTo>
                    <a:pt x="987612" y="0"/>
                    <a:pt x="999963" y="12351"/>
                    <a:pt x="999963" y="27588"/>
                  </a:cubicBezTo>
                  <a:lnTo>
                    <a:pt x="999963" y="557302"/>
                  </a:lnTo>
                  <a:cubicBezTo>
                    <a:pt x="999963" y="572538"/>
                    <a:pt x="987612" y="584890"/>
                    <a:pt x="972375" y="584890"/>
                  </a:cubicBezTo>
                  <a:lnTo>
                    <a:pt x="27588" y="584890"/>
                  </a:lnTo>
                  <a:cubicBezTo>
                    <a:pt x="12351" y="584890"/>
                    <a:pt x="0" y="572538"/>
                    <a:pt x="0" y="557302"/>
                  </a:cubicBezTo>
                  <a:lnTo>
                    <a:pt x="0" y="27588"/>
                  </a:lnTo>
                  <a:cubicBezTo>
                    <a:pt x="0" y="12351"/>
                    <a:pt x="12351" y="0"/>
                    <a:pt x="27588" y="0"/>
                  </a:cubicBezTo>
                  <a:close/>
                </a:path>
              </a:pathLst>
            </a:custGeom>
            <a:blipFill>
              <a:blip r:embed="rId3"/>
              <a:stretch>
                <a:fillRect l="-3113" t="0" r="-3113" b="0"/>
              </a:stretch>
            </a:blipFill>
            <a:ln w="57150" cap="rnd">
              <a:solidFill>
                <a:srgbClr val="B60001"/>
              </a:solidFill>
              <a:prstDash val="solid"/>
              <a:round/>
            </a:ln>
          </p:spPr>
        </p:sp>
      </p:grpSp>
      <p:grpSp>
        <p:nvGrpSpPr>
          <p:cNvPr name="Group 8" id="8"/>
          <p:cNvGrpSpPr/>
          <p:nvPr/>
        </p:nvGrpSpPr>
        <p:grpSpPr>
          <a:xfrm rot="0">
            <a:off x="1718056" y="7356363"/>
            <a:ext cx="6454450" cy="771921"/>
            <a:chOff x="0" y="0"/>
            <a:chExt cx="3525725" cy="421660"/>
          </a:xfrm>
        </p:grpSpPr>
        <p:sp>
          <p:nvSpPr>
            <p:cNvPr name="Freeform 9" id="9"/>
            <p:cNvSpPr/>
            <p:nvPr/>
          </p:nvSpPr>
          <p:spPr>
            <a:xfrm flipH="false" flipV="false" rot="0">
              <a:off x="0" y="0"/>
              <a:ext cx="3525725" cy="421660"/>
            </a:xfrm>
            <a:custGeom>
              <a:avLst/>
              <a:gdLst/>
              <a:ahLst/>
              <a:cxnLst/>
              <a:rect r="r" b="b" t="t" l="l"/>
              <a:pathLst>
                <a:path h="421660" w="3525725">
                  <a:moveTo>
                    <a:pt x="3322525" y="0"/>
                  </a:moveTo>
                  <a:cubicBezTo>
                    <a:pt x="3434749" y="0"/>
                    <a:pt x="3525725" y="94392"/>
                    <a:pt x="3525725" y="210830"/>
                  </a:cubicBezTo>
                  <a:cubicBezTo>
                    <a:pt x="3525725" y="327268"/>
                    <a:pt x="3434749" y="421660"/>
                    <a:pt x="3322525" y="421660"/>
                  </a:cubicBezTo>
                  <a:lnTo>
                    <a:pt x="203200" y="421660"/>
                  </a:lnTo>
                  <a:cubicBezTo>
                    <a:pt x="90976" y="421660"/>
                    <a:pt x="0" y="327268"/>
                    <a:pt x="0" y="210830"/>
                  </a:cubicBezTo>
                  <a:cubicBezTo>
                    <a:pt x="0" y="94392"/>
                    <a:pt x="90976" y="0"/>
                    <a:pt x="203200" y="0"/>
                  </a:cubicBezTo>
                  <a:close/>
                </a:path>
              </a:pathLst>
            </a:custGeom>
            <a:solidFill>
              <a:srgbClr val="000000"/>
            </a:solidFill>
            <a:ln w="57150" cap="sq">
              <a:solidFill>
                <a:srgbClr val="B60001"/>
              </a:solidFill>
              <a:prstDash val="solid"/>
              <a:miter/>
            </a:ln>
          </p:spPr>
        </p:sp>
        <p:sp>
          <p:nvSpPr>
            <p:cNvPr name="TextBox 10" id="10"/>
            <p:cNvSpPr txBox="true"/>
            <p:nvPr/>
          </p:nvSpPr>
          <p:spPr>
            <a:xfrm>
              <a:off x="0" y="-47625"/>
              <a:ext cx="3525725" cy="469285"/>
            </a:xfrm>
            <a:prstGeom prst="rect">
              <a:avLst/>
            </a:prstGeom>
          </p:spPr>
          <p:txBody>
            <a:bodyPr anchor="ctr" rtlCol="false" tIns="50800" lIns="50800" bIns="50800" rIns="50800"/>
            <a:lstStyle/>
            <a:p>
              <a:pPr algn="ctr">
                <a:lnSpc>
                  <a:spcPts val="3220"/>
                </a:lnSpc>
              </a:pPr>
              <a:r>
                <a:rPr lang="en-US" b="true" sz="2300">
                  <a:solidFill>
                    <a:srgbClr val="FFFFFF"/>
                  </a:solidFill>
                  <a:latin typeface="TT Hoves Bold"/>
                  <a:ea typeface="TT Hoves Bold"/>
                  <a:cs typeface="TT Hoves Bold"/>
                  <a:sym typeface="TT Hoves Bold"/>
                </a:rPr>
                <a:t>PHOTOTYPE 5 ( 71 À 85 POINTS )</a:t>
              </a:r>
            </a:p>
          </p:txBody>
        </p:sp>
      </p:grpSp>
      <p:sp>
        <p:nvSpPr>
          <p:cNvPr name="Freeform 11" id="11"/>
          <p:cNvSpPr/>
          <p:nvPr/>
        </p:nvSpPr>
        <p:spPr>
          <a:xfrm flipH="false" flipV="false" rot="0">
            <a:off x="2392420" y="6972053"/>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4"/>
            <a:stretch>
              <a:fillRect l="0" t="0" r="0" b="0"/>
            </a:stretch>
          </a:blipFill>
        </p:spPr>
      </p:sp>
      <p:sp>
        <p:nvSpPr>
          <p:cNvPr name="Freeform 12" id="12"/>
          <p:cNvSpPr/>
          <p:nvPr/>
        </p:nvSpPr>
        <p:spPr>
          <a:xfrm flipH="false" flipV="false" rot="0">
            <a:off x="297411" y="4408708"/>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4"/>
            <a:stretch>
              <a:fillRect l="0" t="0" r="0" b="0"/>
            </a:stretch>
          </a:blipFill>
        </p:spPr>
      </p:sp>
      <p:sp>
        <p:nvSpPr>
          <p:cNvPr name="Freeform 13" id="13"/>
          <p:cNvSpPr/>
          <p:nvPr/>
        </p:nvSpPr>
        <p:spPr>
          <a:xfrm flipH="false" flipV="false" rot="0">
            <a:off x="15606981" y="7363894"/>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4"/>
            <a:stretch>
              <a:fillRect l="0" t="0" r="0" b="0"/>
            </a:stretch>
          </a:blipFill>
        </p:spPr>
      </p:sp>
      <p:sp>
        <p:nvSpPr>
          <p:cNvPr name="TextBox 14" id="14"/>
          <p:cNvSpPr txBox="true"/>
          <p:nvPr/>
        </p:nvSpPr>
        <p:spPr>
          <a:xfrm rot="0">
            <a:off x="1718056" y="2727058"/>
            <a:ext cx="14984328" cy="405765"/>
          </a:xfrm>
          <a:prstGeom prst="rect">
            <a:avLst/>
          </a:prstGeom>
        </p:spPr>
        <p:txBody>
          <a:bodyPr anchor="t" rtlCol="false" tIns="0" lIns="0" bIns="0" rIns="0">
            <a:spAutoFit/>
          </a:bodyPr>
          <a:lstStyle/>
          <a:p>
            <a:pPr algn="l">
              <a:lnSpc>
                <a:spcPts val="3359"/>
              </a:lnSpc>
              <a:spcBef>
                <a:spcPct val="0"/>
              </a:spcBef>
            </a:pPr>
            <a:r>
              <a:rPr lang="en-US" sz="2400">
                <a:solidFill>
                  <a:srgbClr val="B60001"/>
                </a:solidFill>
                <a:latin typeface="TT Hoves"/>
                <a:ea typeface="TT Hoves"/>
                <a:cs typeface="TT Hoves"/>
                <a:sym typeface="TT Hoves"/>
              </a:rPr>
              <a:t>Phototype 5 : Une peau naturellement foncée et résistante</a:t>
            </a:r>
          </a:p>
        </p:txBody>
      </p:sp>
      <p:sp>
        <p:nvSpPr>
          <p:cNvPr name="TextBox 15" id="15"/>
          <p:cNvSpPr txBox="true"/>
          <p:nvPr/>
        </p:nvSpPr>
        <p:spPr>
          <a:xfrm rot="0">
            <a:off x="1718056" y="1190625"/>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16" id="16"/>
          <p:cNvSpPr txBox="true"/>
          <p:nvPr/>
        </p:nvSpPr>
        <p:spPr>
          <a:xfrm rot="0">
            <a:off x="12881947" y="9113710"/>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TextBox 17" id="17"/>
          <p:cNvSpPr txBox="true"/>
          <p:nvPr/>
        </p:nvSpPr>
        <p:spPr>
          <a:xfrm rot="0">
            <a:off x="8496356" y="3438117"/>
            <a:ext cx="8206028" cy="5082519"/>
          </a:xfrm>
          <a:prstGeom prst="rect">
            <a:avLst/>
          </a:prstGeom>
        </p:spPr>
        <p:txBody>
          <a:bodyPr anchor="t" rtlCol="false" tIns="0" lIns="0" bIns="0" rIns="0">
            <a:spAutoFit/>
          </a:bodyPr>
          <a:lstStyle/>
          <a:p>
            <a:pPr algn="l">
              <a:lnSpc>
                <a:spcPts val="3094"/>
              </a:lnSpc>
            </a:pPr>
            <a:r>
              <a:rPr lang="en-US" sz="2210">
                <a:solidFill>
                  <a:srgbClr val="FEFEFE"/>
                </a:solidFill>
                <a:latin typeface="TT Hoves"/>
                <a:ea typeface="TT Hoves"/>
                <a:cs typeface="TT Hoves"/>
                <a:sym typeface="TT Hoves"/>
              </a:rPr>
              <a:t>Le phototype 5 décrit une peau foncée, souvent associée à des cheveux noirs et des yeux très foncés. Cette peau bronze intensément et ne brûle presque jamais, même après une exposition prolongée.</a:t>
            </a:r>
          </a:p>
          <a:p>
            <a:pPr algn="l">
              <a:lnSpc>
                <a:spcPts val="3094"/>
              </a:lnSpc>
            </a:pPr>
            <a:r>
              <a:rPr lang="en-US" sz="2210">
                <a:solidFill>
                  <a:srgbClr val="FEFEFE"/>
                </a:solidFill>
                <a:latin typeface="TT Hoves"/>
                <a:ea typeface="TT Hoves"/>
                <a:cs typeface="TT Hoves"/>
                <a:sym typeface="TT Hoves"/>
              </a:rPr>
              <a:t>En cabine de bronzage :</a:t>
            </a:r>
          </a:p>
          <a:p>
            <a:pPr algn="l" marL="477247" indent="-238624" lvl="1">
              <a:lnSpc>
                <a:spcPts val="3094"/>
              </a:lnSpc>
              <a:buFont typeface="Arial"/>
              <a:buChar char="•"/>
            </a:pPr>
            <a:r>
              <a:rPr lang="en-US" sz="2210">
                <a:solidFill>
                  <a:srgbClr val="FEFEFE"/>
                </a:solidFill>
                <a:latin typeface="TT Hoves"/>
                <a:ea typeface="TT Hoves"/>
                <a:cs typeface="TT Hoves"/>
                <a:sym typeface="TT Hoves"/>
              </a:rPr>
              <a:t>Optez pour des séances courtes pour uniformiser et intensifier le bronzage naturel.</a:t>
            </a:r>
          </a:p>
          <a:p>
            <a:pPr algn="l" marL="477247" indent="-238624" lvl="1">
              <a:lnSpc>
                <a:spcPts val="3094"/>
              </a:lnSpc>
              <a:buFont typeface="Arial"/>
              <a:buChar char="•"/>
            </a:pPr>
            <a:r>
              <a:rPr lang="en-US" sz="2210">
                <a:solidFill>
                  <a:srgbClr val="FEFEFE"/>
                </a:solidFill>
                <a:latin typeface="TT Hoves"/>
                <a:ea typeface="TT Hoves"/>
                <a:cs typeface="TT Hoves"/>
                <a:sym typeface="TT Hoves"/>
              </a:rPr>
              <a:t>Utilisez un hydratant ou un accélérateur de bronzage pour sublimer l’éclat de votre peau.</a:t>
            </a:r>
          </a:p>
          <a:p>
            <a:pPr algn="l" marL="477247" indent="-238624" lvl="1">
              <a:lnSpc>
                <a:spcPts val="3094"/>
              </a:lnSpc>
              <a:buFont typeface="Arial"/>
              <a:buChar char="•"/>
            </a:pPr>
            <a:r>
              <a:rPr lang="en-US" sz="2210">
                <a:solidFill>
                  <a:srgbClr val="FEFEFE"/>
                </a:solidFill>
                <a:latin typeface="TT Hoves"/>
                <a:ea typeface="TT Hoves"/>
                <a:cs typeface="TT Hoves"/>
                <a:sym typeface="TT Hoves"/>
              </a:rPr>
              <a:t>Hydratez régulièrement pour maintenir la douceur et la santé de votre teint.</a:t>
            </a:r>
          </a:p>
          <a:p>
            <a:pPr algn="l">
              <a:lnSpc>
                <a:spcPts val="3094"/>
              </a:lnSpc>
              <a:spcBef>
                <a:spcPct val="0"/>
              </a:spcBef>
            </a:pPr>
            <a:r>
              <a:rPr lang="en-US" sz="2210">
                <a:solidFill>
                  <a:srgbClr val="FEFEFE"/>
                </a:solidFill>
                <a:latin typeface="TT Hoves"/>
                <a:ea typeface="TT Hoves"/>
                <a:cs typeface="TT Hoves"/>
                <a:sym typeface="TT Hoves"/>
              </a:rPr>
              <a:t>Avec une gestion adaptée, le phototype 5 obtient un bronzage profond et lumineux en toute simplicité.</a:t>
            </a:r>
          </a:p>
        </p:txBody>
      </p:sp>
    </p:spTree>
  </p:cSld>
  <p:clrMapOvr>
    <a:masterClrMapping/>
  </p:clrMapOvr>
  <p:transition spd="slow">
    <p:cover dir="l"/>
  </p:transition>
</p:sld>
</file>

<file path=ppt/slides/slide3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grpSp>
        <p:nvGrpSpPr>
          <p:cNvPr name="Group 3" id="3"/>
          <p:cNvGrpSpPr/>
          <p:nvPr/>
        </p:nvGrpSpPr>
        <p:grpSpPr>
          <a:xfrm rot="0">
            <a:off x="1028700" y="2282410"/>
            <a:ext cx="16230600" cy="6580184"/>
            <a:chOff x="0" y="0"/>
            <a:chExt cx="3846432" cy="1559414"/>
          </a:xfrm>
        </p:grpSpPr>
        <p:sp>
          <p:nvSpPr>
            <p:cNvPr name="Freeform 4" id="4"/>
            <p:cNvSpPr/>
            <p:nvPr/>
          </p:nvSpPr>
          <p:spPr>
            <a:xfrm flipH="false" flipV="false" rot="0">
              <a:off x="0" y="0"/>
              <a:ext cx="3846432" cy="1559414"/>
            </a:xfrm>
            <a:custGeom>
              <a:avLst/>
              <a:gdLst/>
              <a:ahLst/>
              <a:cxnLst/>
              <a:rect r="r" b="b" t="t" l="l"/>
              <a:pathLst>
                <a:path h="1559414" w="3846432">
                  <a:moveTo>
                    <a:pt x="24327" y="0"/>
                  </a:moveTo>
                  <a:lnTo>
                    <a:pt x="3822105" y="0"/>
                  </a:lnTo>
                  <a:cubicBezTo>
                    <a:pt x="3835540" y="0"/>
                    <a:pt x="3846432" y="10891"/>
                    <a:pt x="3846432" y="24327"/>
                  </a:cubicBezTo>
                  <a:lnTo>
                    <a:pt x="3846432" y="1535088"/>
                  </a:lnTo>
                  <a:cubicBezTo>
                    <a:pt x="3846432" y="1548523"/>
                    <a:pt x="3835540" y="1559414"/>
                    <a:pt x="3822105" y="1559414"/>
                  </a:cubicBezTo>
                  <a:lnTo>
                    <a:pt x="24327" y="1559414"/>
                  </a:lnTo>
                  <a:cubicBezTo>
                    <a:pt x="17875" y="1559414"/>
                    <a:pt x="11687" y="1556851"/>
                    <a:pt x="7125" y="1552289"/>
                  </a:cubicBezTo>
                  <a:cubicBezTo>
                    <a:pt x="2563" y="1547727"/>
                    <a:pt x="0" y="1541539"/>
                    <a:pt x="0" y="1535088"/>
                  </a:cubicBezTo>
                  <a:lnTo>
                    <a:pt x="0" y="24327"/>
                  </a:lnTo>
                  <a:cubicBezTo>
                    <a:pt x="0" y="10891"/>
                    <a:pt x="10891" y="0"/>
                    <a:pt x="24327" y="0"/>
                  </a:cubicBezTo>
                  <a:close/>
                </a:path>
              </a:pathLst>
            </a:custGeom>
            <a:solidFill>
              <a:srgbClr val="000000">
                <a:alpha val="74902"/>
              </a:srgbClr>
            </a:solidFill>
            <a:ln w="114300" cap="rnd">
              <a:solidFill>
                <a:srgbClr val="B60001">
                  <a:alpha val="74902"/>
                </a:srgbClr>
              </a:solidFill>
              <a:prstDash val="solid"/>
              <a:round/>
            </a:ln>
          </p:spPr>
        </p:sp>
        <p:sp>
          <p:nvSpPr>
            <p:cNvPr name="TextBox 5" id="5"/>
            <p:cNvSpPr txBox="true"/>
            <p:nvPr/>
          </p:nvSpPr>
          <p:spPr>
            <a:xfrm>
              <a:off x="0" y="-38100"/>
              <a:ext cx="3846432" cy="1597514"/>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1718056" y="3401435"/>
            <a:ext cx="6454450" cy="3775281"/>
            <a:chOff x="0" y="0"/>
            <a:chExt cx="999963" cy="584890"/>
          </a:xfrm>
        </p:grpSpPr>
        <p:sp>
          <p:nvSpPr>
            <p:cNvPr name="Freeform 7" id="7"/>
            <p:cNvSpPr/>
            <p:nvPr/>
          </p:nvSpPr>
          <p:spPr>
            <a:xfrm flipH="false" flipV="false" rot="0">
              <a:off x="0" y="0"/>
              <a:ext cx="999963" cy="584890"/>
            </a:xfrm>
            <a:custGeom>
              <a:avLst/>
              <a:gdLst/>
              <a:ahLst/>
              <a:cxnLst/>
              <a:rect r="r" b="b" t="t" l="l"/>
              <a:pathLst>
                <a:path h="584890" w="999963">
                  <a:moveTo>
                    <a:pt x="27588" y="0"/>
                  </a:moveTo>
                  <a:lnTo>
                    <a:pt x="972375" y="0"/>
                  </a:lnTo>
                  <a:cubicBezTo>
                    <a:pt x="987612" y="0"/>
                    <a:pt x="999963" y="12351"/>
                    <a:pt x="999963" y="27588"/>
                  </a:cubicBezTo>
                  <a:lnTo>
                    <a:pt x="999963" y="557302"/>
                  </a:lnTo>
                  <a:cubicBezTo>
                    <a:pt x="999963" y="572538"/>
                    <a:pt x="987612" y="584890"/>
                    <a:pt x="972375" y="584890"/>
                  </a:cubicBezTo>
                  <a:lnTo>
                    <a:pt x="27588" y="584890"/>
                  </a:lnTo>
                  <a:cubicBezTo>
                    <a:pt x="12351" y="584890"/>
                    <a:pt x="0" y="572538"/>
                    <a:pt x="0" y="557302"/>
                  </a:cubicBezTo>
                  <a:lnTo>
                    <a:pt x="0" y="27588"/>
                  </a:lnTo>
                  <a:cubicBezTo>
                    <a:pt x="0" y="12351"/>
                    <a:pt x="12351" y="0"/>
                    <a:pt x="27588" y="0"/>
                  </a:cubicBezTo>
                  <a:close/>
                </a:path>
              </a:pathLst>
            </a:custGeom>
            <a:blipFill>
              <a:blip r:embed="rId3"/>
              <a:stretch>
                <a:fillRect l="-3113" t="0" r="-3113" b="0"/>
              </a:stretch>
            </a:blipFill>
            <a:ln w="57150" cap="rnd">
              <a:solidFill>
                <a:srgbClr val="B60001"/>
              </a:solidFill>
              <a:prstDash val="solid"/>
              <a:round/>
            </a:ln>
          </p:spPr>
        </p:sp>
      </p:grpSp>
      <p:grpSp>
        <p:nvGrpSpPr>
          <p:cNvPr name="Group 8" id="8"/>
          <p:cNvGrpSpPr/>
          <p:nvPr/>
        </p:nvGrpSpPr>
        <p:grpSpPr>
          <a:xfrm rot="0">
            <a:off x="1718056" y="7356363"/>
            <a:ext cx="6454450" cy="771921"/>
            <a:chOff x="0" y="0"/>
            <a:chExt cx="3525725" cy="421660"/>
          </a:xfrm>
        </p:grpSpPr>
        <p:sp>
          <p:nvSpPr>
            <p:cNvPr name="Freeform 9" id="9"/>
            <p:cNvSpPr/>
            <p:nvPr/>
          </p:nvSpPr>
          <p:spPr>
            <a:xfrm flipH="false" flipV="false" rot="0">
              <a:off x="0" y="0"/>
              <a:ext cx="3525725" cy="421660"/>
            </a:xfrm>
            <a:custGeom>
              <a:avLst/>
              <a:gdLst/>
              <a:ahLst/>
              <a:cxnLst/>
              <a:rect r="r" b="b" t="t" l="l"/>
              <a:pathLst>
                <a:path h="421660" w="3525725">
                  <a:moveTo>
                    <a:pt x="3322525" y="0"/>
                  </a:moveTo>
                  <a:cubicBezTo>
                    <a:pt x="3434749" y="0"/>
                    <a:pt x="3525725" y="94392"/>
                    <a:pt x="3525725" y="210830"/>
                  </a:cubicBezTo>
                  <a:cubicBezTo>
                    <a:pt x="3525725" y="327268"/>
                    <a:pt x="3434749" y="421660"/>
                    <a:pt x="3322525" y="421660"/>
                  </a:cubicBezTo>
                  <a:lnTo>
                    <a:pt x="203200" y="421660"/>
                  </a:lnTo>
                  <a:cubicBezTo>
                    <a:pt x="90976" y="421660"/>
                    <a:pt x="0" y="327268"/>
                    <a:pt x="0" y="210830"/>
                  </a:cubicBezTo>
                  <a:cubicBezTo>
                    <a:pt x="0" y="94392"/>
                    <a:pt x="90976" y="0"/>
                    <a:pt x="203200" y="0"/>
                  </a:cubicBezTo>
                  <a:close/>
                </a:path>
              </a:pathLst>
            </a:custGeom>
            <a:solidFill>
              <a:srgbClr val="000000"/>
            </a:solidFill>
            <a:ln w="57150" cap="sq">
              <a:solidFill>
                <a:srgbClr val="B60001"/>
              </a:solidFill>
              <a:prstDash val="solid"/>
              <a:miter/>
            </a:ln>
          </p:spPr>
        </p:sp>
        <p:sp>
          <p:nvSpPr>
            <p:cNvPr name="TextBox 10" id="10"/>
            <p:cNvSpPr txBox="true"/>
            <p:nvPr/>
          </p:nvSpPr>
          <p:spPr>
            <a:xfrm>
              <a:off x="0" y="-47625"/>
              <a:ext cx="3525725" cy="469285"/>
            </a:xfrm>
            <a:prstGeom prst="rect">
              <a:avLst/>
            </a:prstGeom>
          </p:spPr>
          <p:txBody>
            <a:bodyPr anchor="ctr" rtlCol="false" tIns="50800" lIns="50800" bIns="50800" rIns="50800"/>
            <a:lstStyle/>
            <a:p>
              <a:pPr algn="ctr">
                <a:lnSpc>
                  <a:spcPts val="3220"/>
                </a:lnSpc>
              </a:pPr>
              <a:r>
                <a:rPr lang="en-US" b="true" sz="2300">
                  <a:solidFill>
                    <a:srgbClr val="FFFFFF"/>
                  </a:solidFill>
                  <a:latin typeface="TT Hoves Bold"/>
                  <a:ea typeface="TT Hoves Bold"/>
                  <a:cs typeface="TT Hoves Bold"/>
                  <a:sym typeface="TT Hoves Bold"/>
                </a:rPr>
                <a:t>PHOTOTYPE 6 ( 86 À 100 POINTS )</a:t>
              </a:r>
            </a:p>
          </p:txBody>
        </p:sp>
      </p:grpSp>
      <p:sp>
        <p:nvSpPr>
          <p:cNvPr name="Freeform 11" id="11"/>
          <p:cNvSpPr/>
          <p:nvPr/>
        </p:nvSpPr>
        <p:spPr>
          <a:xfrm flipH="false" flipV="false" rot="0">
            <a:off x="2392420" y="6972053"/>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4"/>
            <a:stretch>
              <a:fillRect l="0" t="0" r="0" b="0"/>
            </a:stretch>
          </a:blipFill>
        </p:spPr>
      </p:sp>
      <p:sp>
        <p:nvSpPr>
          <p:cNvPr name="Freeform 12" id="12"/>
          <p:cNvSpPr/>
          <p:nvPr/>
        </p:nvSpPr>
        <p:spPr>
          <a:xfrm flipH="false" flipV="false" rot="0">
            <a:off x="297411" y="4408708"/>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4"/>
            <a:stretch>
              <a:fillRect l="0" t="0" r="0" b="0"/>
            </a:stretch>
          </a:blipFill>
        </p:spPr>
      </p:sp>
      <p:sp>
        <p:nvSpPr>
          <p:cNvPr name="Freeform 13" id="13"/>
          <p:cNvSpPr/>
          <p:nvPr/>
        </p:nvSpPr>
        <p:spPr>
          <a:xfrm flipH="false" flipV="false" rot="0">
            <a:off x="15606981" y="7363894"/>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4"/>
            <a:stretch>
              <a:fillRect l="0" t="0" r="0" b="0"/>
            </a:stretch>
          </a:blipFill>
        </p:spPr>
      </p:sp>
      <p:sp>
        <p:nvSpPr>
          <p:cNvPr name="TextBox 14" id="14"/>
          <p:cNvSpPr txBox="true"/>
          <p:nvPr/>
        </p:nvSpPr>
        <p:spPr>
          <a:xfrm rot="0">
            <a:off x="1718056" y="2727058"/>
            <a:ext cx="14984328" cy="405765"/>
          </a:xfrm>
          <a:prstGeom prst="rect">
            <a:avLst/>
          </a:prstGeom>
        </p:spPr>
        <p:txBody>
          <a:bodyPr anchor="t" rtlCol="false" tIns="0" lIns="0" bIns="0" rIns="0">
            <a:spAutoFit/>
          </a:bodyPr>
          <a:lstStyle/>
          <a:p>
            <a:pPr algn="l">
              <a:lnSpc>
                <a:spcPts val="3359"/>
              </a:lnSpc>
              <a:spcBef>
                <a:spcPct val="0"/>
              </a:spcBef>
            </a:pPr>
            <a:r>
              <a:rPr lang="en-US" sz="2400">
                <a:solidFill>
                  <a:srgbClr val="B60001"/>
                </a:solidFill>
                <a:latin typeface="TT Hoves"/>
                <a:ea typeface="TT Hoves"/>
                <a:cs typeface="TT Hoves"/>
                <a:sym typeface="TT Hoves"/>
              </a:rPr>
              <a:t>Phototype 6 : Une peau très foncée et naturellement protégée</a:t>
            </a:r>
          </a:p>
        </p:txBody>
      </p:sp>
      <p:sp>
        <p:nvSpPr>
          <p:cNvPr name="TextBox 15" id="15"/>
          <p:cNvSpPr txBox="true"/>
          <p:nvPr/>
        </p:nvSpPr>
        <p:spPr>
          <a:xfrm rot="0">
            <a:off x="1718056" y="1190625"/>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16" id="16"/>
          <p:cNvSpPr txBox="true"/>
          <p:nvPr/>
        </p:nvSpPr>
        <p:spPr>
          <a:xfrm rot="0">
            <a:off x="12881947" y="9113710"/>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TextBox 17" id="17"/>
          <p:cNvSpPr txBox="true"/>
          <p:nvPr/>
        </p:nvSpPr>
        <p:spPr>
          <a:xfrm rot="0">
            <a:off x="8496356" y="3438117"/>
            <a:ext cx="8206028" cy="5082519"/>
          </a:xfrm>
          <a:prstGeom prst="rect">
            <a:avLst/>
          </a:prstGeom>
        </p:spPr>
        <p:txBody>
          <a:bodyPr anchor="t" rtlCol="false" tIns="0" lIns="0" bIns="0" rIns="0">
            <a:spAutoFit/>
          </a:bodyPr>
          <a:lstStyle/>
          <a:p>
            <a:pPr algn="l">
              <a:lnSpc>
                <a:spcPts val="3094"/>
              </a:lnSpc>
            </a:pPr>
            <a:r>
              <a:rPr lang="en-US" sz="2210">
                <a:solidFill>
                  <a:srgbClr val="FEFEFE"/>
                </a:solidFill>
                <a:latin typeface="TT Hoves"/>
                <a:ea typeface="TT Hoves"/>
                <a:cs typeface="TT Hoves"/>
                <a:sym typeface="TT Hoves"/>
              </a:rPr>
              <a:t>Le phototype 6 correspond à une peau noire, souvent associée à des cheveux foncés ou crépus et des yeux noirs. Cette peau ne brûle pas et possède une protection naturelle élevée contre les UV.</a:t>
            </a:r>
          </a:p>
          <a:p>
            <a:pPr algn="l">
              <a:lnSpc>
                <a:spcPts val="3094"/>
              </a:lnSpc>
            </a:pPr>
            <a:r>
              <a:rPr lang="en-US" sz="2210">
                <a:solidFill>
                  <a:srgbClr val="FEFEFE"/>
                </a:solidFill>
                <a:latin typeface="TT Hoves"/>
                <a:ea typeface="TT Hoves"/>
                <a:cs typeface="TT Hoves"/>
                <a:sym typeface="TT Hoves"/>
              </a:rPr>
              <a:t>En cabine de bronzage :</a:t>
            </a:r>
          </a:p>
          <a:p>
            <a:pPr algn="l" marL="477247" indent="-238624" lvl="1">
              <a:lnSpc>
                <a:spcPts val="3094"/>
              </a:lnSpc>
              <a:buFont typeface="Arial"/>
              <a:buChar char="•"/>
            </a:pPr>
            <a:r>
              <a:rPr lang="en-US" sz="2210">
                <a:solidFill>
                  <a:srgbClr val="FEFEFE"/>
                </a:solidFill>
                <a:latin typeface="TT Hoves"/>
                <a:ea typeface="TT Hoves"/>
                <a:cs typeface="TT Hoves"/>
                <a:sym typeface="TT Hoves"/>
              </a:rPr>
              <a:t>Choisissez des séances courtes pour unifier et rehausser l’éclat naturel.</a:t>
            </a:r>
          </a:p>
          <a:p>
            <a:pPr algn="l" marL="477247" indent="-238624" lvl="1">
              <a:lnSpc>
                <a:spcPts val="3094"/>
              </a:lnSpc>
              <a:buFont typeface="Arial"/>
              <a:buChar char="•"/>
            </a:pPr>
            <a:r>
              <a:rPr lang="en-US" sz="2210">
                <a:solidFill>
                  <a:srgbClr val="FEFEFE"/>
                </a:solidFill>
                <a:latin typeface="TT Hoves"/>
                <a:ea typeface="TT Hoves"/>
                <a:cs typeface="TT Hoves"/>
                <a:sym typeface="TT Hoves"/>
              </a:rPr>
              <a:t>Utilisez un hydratant adapté pour intensifier la luminosité de votre teint.</a:t>
            </a:r>
          </a:p>
          <a:p>
            <a:pPr algn="l" marL="477247" indent="-238624" lvl="1">
              <a:lnSpc>
                <a:spcPts val="3094"/>
              </a:lnSpc>
              <a:buFont typeface="Arial"/>
              <a:buChar char="•"/>
            </a:pPr>
            <a:r>
              <a:rPr lang="en-US" sz="2210">
                <a:solidFill>
                  <a:srgbClr val="FEFEFE"/>
                </a:solidFill>
                <a:latin typeface="TT Hoves"/>
                <a:ea typeface="TT Hoves"/>
                <a:cs typeface="TT Hoves"/>
                <a:sym typeface="TT Hoves"/>
              </a:rPr>
              <a:t>Hydratez régulièrement pour garder une peau douce et éclatante.</a:t>
            </a:r>
          </a:p>
          <a:p>
            <a:pPr algn="l">
              <a:lnSpc>
                <a:spcPts val="3094"/>
              </a:lnSpc>
              <a:spcBef>
                <a:spcPct val="0"/>
              </a:spcBef>
            </a:pPr>
            <a:r>
              <a:rPr lang="en-US" sz="2210">
                <a:solidFill>
                  <a:srgbClr val="FEFEFE"/>
                </a:solidFill>
                <a:latin typeface="TT Hoves"/>
                <a:ea typeface="TT Hoves"/>
                <a:cs typeface="TT Hoves"/>
                <a:sym typeface="TT Hoves"/>
              </a:rPr>
              <a:t>Le phototype 6 bénéficie d’un teint naturellement sublime, mais le bronzage en cabine peut apporter une touche d'éclat.</a:t>
            </a:r>
          </a:p>
        </p:txBody>
      </p:sp>
    </p:spTree>
  </p:cSld>
  <p:clrMapOvr>
    <a:masterClrMapping/>
  </p:clrMapOvr>
  <p:transition spd="slow">
    <p:cover dir="l"/>
  </p:transition>
</p:sld>
</file>

<file path=ppt/slides/slide3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sp>
        <p:nvSpPr>
          <p:cNvPr name="Freeform 3" id="3"/>
          <p:cNvSpPr/>
          <p:nvPr/>
        </p:nvSpPr>
        <p:spPr>
          <a:xfrm flipH="false" flipV="false" rot="0">
            <a:off x="12649526" y="5645589"/>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grpSp>
        <p:nvGrpSpPr>
          <p:cNvPr name="Group 4" id="4"/>
          <p:cNvGrpSpPr/>
          <p:nvPr/>
        </p:nvGrpSpPr>
        <p:grpSpPr>
          <a:xfrm rot="0">
            <a:off x="1028700" y="2558263"/>
            <a:ext cx="13391272" cy="6186263"/>
            <a:chOff x="0" y="0"/>
            <a:chExt cx="3173550" cy="1466060"/>
          </a:xfrm>
        </p:grpSpPr>
        <p:sp>
          <p:nvSpPr>
            <p:cNvPr name="Freeform 5" id="5"/>
            <p:cNvSpPr/>
            <p:nvPr/>
          </p:nvSpPr>
          <p:spPr>
            <a:xfrm flipH="false" flipV="false" rot="0">
              <a:off x="0" y="0"/>
              <a:ext cx="3173550" cy="1466060"/>
            </a:xfrm>
            <a:custGeom>
              <a:avLst/>
              <a:gdLst/>
              <a:ahLst/>
              <a:cxnLst/>
              <a:rect r="r" b="b" t="t" l="l"/>
              <a:pathLst>
                <a:path h="1466060" w="3173550">
                  <a:moveTo>
                    <a:pt x="29485" y="0"/>
                  </a:moveTo>
                  <a:lnTo>
                    <a:pt x="3144065" y="0"/>
                  </a:lnTo>
                  <a:cubicBezTo>
                    <a:pt x="3160349" y="0"/>
                    <a:pt x="3173550" y="13201"/>
                    <a:pt x="3173550" y="29485"/>
                  </a:cubicBezTo>
                  <a:lnTo>
                    <a:pt x="3173550" y="1436576"/>
                  </a:lnTo>
                  <a:cubicBezTo>
                    <a:pt x="3173550" y="1452860"/>
                    <a:pt x="3160349" y="1466060"/>
                    <a:pt x="3144065" y="1466060"/>
                  </a:cubicBezTo>
                  <a:lnTo>
                    <a:pt x="29485" y="1466060"/>
                  </a:lnTo>
                  <a:cubicBezTo>
                    <a:pt x="13201" y="1466060"/>
                    <a:pt x="0" y="1452860"/>
                    <a:pt x="0" y="1436576"/>
                  </a:cubicBezTo>
                  <a:lnTo>
                    <a:pt x="0" y="29485"/>
                  </a:lnTo>
                  <a:cubicBezTo>
                    <a:pt x="0" y="13201"/>
                    <a:pt x="13201" y="0"/>
                    <a:pt x="29485" y="0"/>
                  </a:cubicBezTo>
                  <a:close/>
                </a:path>
              </a:pathLst>
            </a:custGeom>
            <a:solidFill>
              <a:srgbClr val="000000">
                <a:alpha val="74902"/>
              </a:srgbClr>
            </a:solidFill>
            <a:ln w="114300" cap="rnd">
              <a:solidFill>
                <a:srgbClr val="B60001">
                  <a:alpha val="74902"/>
                </a:srgbClr>
              </a:solidFill>
              <a:prstDash val="solid"/>
              <a:round/>
            </a:ln>
          </p:spPr>
        </p:sp>
        <p:sp>
          <p:nvSpPr>
            <p:cNvPr name="TextBox 6" id="6"/>
            <p:cNvSpPr txBox="true"/>
            <p:nvPr/>
          </p:nvSpPr>
          <p:spPr>
            <a:xfrm>
              <a:off x="0" y="-38100"/>
              <a:ext cx="3173550" cy="1504160"/>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822962" y="4081810"/>
            <a:ext cx="11869247" cy="575526"/>
            <a:chOff x="0" y="0"/>
            <a:chExt cx="6483542" cy="314379"/>
          </a:xfrm>
        </p:grpSpPr>
        <p:sp>
          <p:nvSpPr>
            <p:cNvPr name="Freeform 8" id="8"/>
            <p:cNvSpPr/>
            <p:nvPr/>
          </p:nvSpPr>
          <p:spPr>
            <a:xfrm flipH="false" flipV="false" rot="0">
              <a:off x="0" y="0"/>
              <a:ext cx="6483542" cy="314379"/>
            </a:xfrm>
            <a:custGeom>
              <a:avLst/>
              <a:gdLst/>
              <a:ahLst/>
              <a:cxnLst/>
              <a:rect r="r" b="b" t="t" l="l"/>
              <a:pathLst>
                <a:path h="314379" w="6483542">
                  <a:moveTo>
                    <a:pt x="6280342" y="0"/>
                  </a:moveTo>
                  <a:cubicBezTo>
                    <a:pt x="6392566" y="0"/>
                    <a:pt x="6483542" y="70376"/>
                    <a:pt x="6483542" y="157190"/>
                  </a:cubicBezTo>
                  <a:cubicBezTo>
                    <a:pt x="6483542" y="244003"/>
                    <a:pt x="6392566" y="314379"/>
                    <a:pt x="6280342"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9" id="9"/>
            <p:cNvSpPr txBox="true"/>
            <p:nvPr/>
          </p:nvSpPr>
          <p:spPr>
            <a:xfrm>
              <a:off x="0" y="-47625"/>
              <a:ext cx="6483542"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Nom &amp; Prénom</a:t>
              </a:r>
            </a:p>
          </p:txBody>
        </p:sp>
      </p:grpSp>
      <p:sp>
        <p:nvSpPr>
          <p:cNvPr name="Freeform 10" id="10"/>
          <p:cNvSpPr/>
          <p:nvPr/>
        </p:nvSpPr>
        <p:spPr>
          <a:xfrm flipH="false" flipV="false" rot="0">
            <a:off x="12804090" y="6897780"/>
            <a:ext cx="1095403" cy="1095403"/>
          </a:xfrm>
          <a:custGeom>
            <a:avLst/>
            <a:gdLst/>
            <a:ahLst/>
            <a:cxnLst/>
            <a:rect r="r" b="b" t="t" l="l"/>
            <a:pathLst>
              <a:path h="1095403" w="1095403">
                <a:moveTo>
                  <a:pt x="0" y="0"/>
                </a:moveTo>
                <a:lnTo>
                  <a:pt x="1095402" y="0"/>
                </a:lnTo>
                <a:lnTo>
                  <a:pt x="1095402" y="1095402"/>
                </a:lnTo>
                <a:lnTo>
                  <a:pt x="0" y="1095402"/>
                </a:lnTo>
                <a:lnTo>
                  <a:pt x="0" y="0"/>
                </a:lnTo>
                <a:close/>
              </a:path>
            </a:pathLst>
          </a:custGeom>
          <a:blipFill>
            <a:blip r:embed="rId3"/>
            <a:stretch>
              <a:fillRect l="0" t="0" r="0" b="0"/>
            </a:stretch>
          </a:blipFill>
        </p:spPr>
      </p:sp>
      <p:sp>
        <p:nvSpPr>
          <p:cNvPr name="Freeform 11" id="11"/>
          <p:cNvSpPr/>
          <p:nvPr/>
        </p:nvSpPr>
        <p:spPr>
          <a:xfrm flipH="false" flipV="false" rot="0">
            <a:off x="1028700" y="1853845"/>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12" id="12"/>
          <p:cNvSpPr/>
          <p:nvPr/>
        </p:nvSpPr>
        <p:spPr>
          <a:xfrm flipH="false" flipV="false" rot="0">
            <a:off x="12649526" y="2872107"/>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13" id="13"/>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14" id="14"/>
          <p:cNvGrpSpPr/>
          <p:nvPr/>
        </p:nvGrpSpPr>
        <p:grpSpPr>
          <a:xfrm rot="0">
            <a:off x="1770242" y="4800211"/>
            <a:ext cx="11921967" cy="575526"/>
            <a:chOff x="0" y="0"/>
            <a:chExt cx="6512340" cy="314379"/>
          </a:xfrm>
        </p:grpSpPr>
        <p:sp>
          <p:nvSpPr>
            <p:cNvPr name="Freeform 15" id="15"/>
            <p:cNvSpPr/>
            <p:nvPr/>
          </p:nvSpPr>
          <p:spPr>
            <a:xfrm flipH="false" flipV="false" rot="0">
              <a:off x="0" y="0"/>
              <a:ext cx="6512340" cy="314379"/>
            </a:xfrm>
            <a:custGeom>
              <a:avLst/>
              <a:gdLst/>
              <a:ahLst/>
              <a:cxnLst/>
              <a:rect r="r" b="b" t="t" l="l"/>
              <a:pathLst>
                <a:path h="314379" w="6512340">
                  <a:moveTo>
                    <a:pt x="6309140" y="0"/>
                  </a:moveTo>
                  <a:cubicBezTo>
                    <a:pt x="6421364" y="0"/>
                    <a:pt x="6512340" y="70376"/>
                    <a:pt x="6512340" y="157190"/>
                  </a:cubicBezTo>
                  <a:cubicBezTo>
                    <a:pt x="6512340" y="244003"/>
                    <a:pt x="6421364" y="314379"/>
                    <a:pt x="6309140"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6" id="16"/>
            <p:cNvSpPr txBox="true"/>
            <p:nvPr/>
          </p:nvSpPr>
          <p:spPr>
            <a:xfrm>
              <a:off x="0" y="-47625"/>
              <a:ext cx="6512340"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Numéro de Cellulaire</a:t>
              </a:r>
            </a:p>
          </p:txBody>
        </p:sp>
      </p:grpSp>
      <p:grpSp>
        <p:nvGrpSpPr>
          <p:cNvPr name="Group 17" id="17"/>
          <p:cNvGrpSpPr/>
          <p:nvPr/>
        </p:nvGrpSpPr>
        <p:grpSpPr>
          <a:xfrm rot="0">
            <a:off x="1770242" y="5521764"/>
            <a:ext cx="11921967" cy="575526"/>
            <a:chOff x="0" y="0"/>
            <a:chExt cx="6512340" cy="314379"/>
          </a:xfrm>
        </p:grpSpPr>
        <p:sp>
          <p:nvSpPr>
            <p:cNvPr name="Freeform 18" id="18"/>
            <p:cNvSpPr/>
            <p:nvPr/>
          </p:nvSpPr>
          <p:spPr>
            <a:xfrm flipH="false" flipV="false" rot="0">
              <a:off x="0" y="0"/>
              <a:ext cx="6512340" cy="314379"/>
            </a:xfrm>
            <a:custGeom>
              <a:avLst/>
              <a:gdLst/>
              <a:ahLst/>
              <a:cxnLst/>
              <a:rect r="r" b="b" t="t" l="l"/>
              <a:pathLst>
                <a:path h="314379" w="6512340">
                  <a:moveTo>
                    <a:pt x="6309140" y="0"/>
                  </a:moveTo>
                  <a:cubicBezTo>
                    <a:pt x="6421364" y="0"/>
                    <a:pt x="6512340" y="70376"/>
                    <a:pt x="6512340" y="157190"/>
                  </a:cubicBezTo>
                  <a:cubicBezTo>
                    <a:pt x="6512340" y="244003"/>
                    <a:pt x="6421364" y="314379"/>
                    <a:pt x="6309140"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19" id="19"/>
            <p:cNvSpPr txBox="true"/>
            <p:nvPr/>
          </p:nvSpPr>
          <p:spPr>
            <a:xfrm>
              <a:off x="0" y="-47625"/>
              <a:ext cx="6512340"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Adresse de Messagerie</a:t>
              </a:r>
            </a:p>
          </p:txBody>
        </p:sp>
      </p:grpSp>
      <p:grpSp>
        <p:nvGrpSpPr>
          <p:cNvPr name="Group 20" id="20"/>
          <p:cNvGrpSpPr/>
          <p:nvPr/>
        </p:nvGrpSpPr>
        <p:grpSpPr>
          <a:xfrm rot="0">
            <a:off x="1770242" y="6243318"/>
            <a:ext cx="11921967" cy="575526"/>
            <a:chOff x="0" y="0"/>
            <a:chExt cx="6512340" cy="314379"/>
          </a:xfrm>
        </p:grpSpPr>
        <p:sp>
          <p:nvSpPr>
            <p:cNvPr name="Freeform 21" id="21"/>
            <p:cNvSpPr/>
            <p:nvPr/>
          </p:nvSpPr>
          <p:spPr>
            <a:xfrm flipH="false" flipV="false" rot="0">
              <a:off x="0" y="0"/>
              <a:ext cx="6512340" cy="314379"/>
            </a:xfrm>
            <a:custGeom>
              <a:avLst/>
              <a:gdLst/>
              <a:ahLst/>
              <a:cxnLst/>
              <a:rect r="r" b="b" t="t" l="l"/>
              <a:pathLst>
                <a:path h="314379" w="6512340">
                  <a:moveTo>
                    <a:pt x="6309140" y="0"/>
                  </a:moveTo>
                  <a:cubicBezTo>
                    <a:pt x="6421364" y="0"/>
                    <a:pt x="6512340" y="70376"/>
                    <a:pt x="6512340" y="157190"/>
                  </a:cubicBezTo>
                  <a:cubicBezTo>
                    <a:pt x="6512340" y="244003"/>
                    <a:pt x="6421364" y="314379"/>
                    <a:pt x="6309140"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2" id="22"/>
            <p:cNvSpPr txBox="true"/>
            <p:nvPr/>
          </p:nvSpPr>
          <p:spPr>
            <a:xfrm>
              <a:off x="0" y="-47625"/>
              <a:ext cx="6512340"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Date de Naissance ( JJ / MM / AAAA )</a:t>
              </a:r>
            </a:p>
          </p:txBody>
        </p:sp>
      </p:grpSp>
      <p:grpSp>
        <p:nvGrpSpPr>
          <p:cNvPr name="Group 23" id="23"/>
          <p:cNvGrpSpPr/>
          <p:nvPr/>
        </p:nvGrpSpPr>
        <p:grpSpPr>
          <a:xfrm rot="0">
            <a:off x="1822962" y="6961719"/>
            <a:ext cx="6169001" cy="575526"/>
            <a:chOff x="0" y="0"/>
            <a:chExt cx="3369799" cy="314379"/>
          </a:xfrm>
        </p:grpSpPr>
        <p:sp>
          <p:nvSpPr>
            <p:cNvPr name="Freeform 24" id="24"/>
            <p:cNvSpPr/>
            <p:nvPr/>
          </p:nvSpPr>
          <p:spPr>
            <a:xfrm flipH="false" flipV="false" rot="0">
              <a:off x="0" y="0"/>
              <a:ext cx="3369799" cy="314379"/>
            </a:xfrm>
            <a:custGeom>
              <a:avLst/>
              <a:gdLst/>
              <a:ahLst/>
              <a:cxnLst/>
              <a:rect r="r" b="b" t="t" l="l"/>
              <a:pathLst>
                <a:path h="314379" w="3369799">
                  <a:moveTo>
                    <a:pt x="3166599" y="0"/>
                  </a:moveTo>
                  <a:cubicBezTo>
                    <a:pt x="3278823" y="0"/>
                    <a:pt x="3369799" y="70376"/>
                    <a:pt x="3369799" y="157190"/>
                  </a:cubicBezTo>
                  <a:cubicBezTo>
                    <a:pt x="3369799" y="244003"/>
                    <a:pt x="3278823" y="314379"/>
                    <a:pt x="3166599"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25" id="25"/>
            <p:cNvSpPr txBox="true"/>
            <p:nvPr/>
          </p:nvSpPr>
          <p:spPr>
            <a:xfrm>
              <a:off x="0" y="-47625"/>
              <a:ext cx="3369799"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Types de Forfaits de Bronzage recommandé.</a:t>
              </a:r>
            </a:p>
          </p:txBody>
        </p:sp>
      </p:grpSp>
      <p:grpSp>
        <p:nvGrpSpPr>
          <p:cNvPr name="Group 26" id="26"/>
          <p:cNvGrpSpPr/>
          <p:nvPr/>
        </p:nvGrpSpPr>
        <p:grpSpPr>
          <a:xfrm rot="0">
            <a:off x="10581195" y="7774369"/>
            <a:ext cx="3111014" cy="575526"/>
            <a:chOff x="0" y="0"/>
            <a:chExt cx="1699382" cy="314379"/>
          </a:xfrm>
        </p:grpSpPr>
        <p:sp>
          <p:nvSpPr>
            <p:cNvPr name="Freeform 27" id="27"/>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8" id="28"/>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SOUMETTRE</a:t>
              </a:r>
            </a:p>
          </p:txBody>
        </p:sp>
      </p:grpSp>
      <p:grpSp>
        <p:nvGrpSpPr>
          <p:cNvPr name="Group 29" id="29"/>
          <p:cNvGrpSpPr/>
          <p:nvPr/>
        </p:nvGrpSpPr>
        <p:grpSpPr>
          <a:xfrm rot="0">
            <a:off x="8636613" y="7788770"/>
            <a:ext cx="1735032" cy="575526"/>
            <a:chOff x="0" y="0"/>
            <a:chExt cx="947756" cy="314379"/>
          </a:xfrm>
        </p:grpSpPr>
        <p:sp>
          <p:nvSpPr>
            <p:cNvPr name="Freeform 30" id="3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1" id="31"/>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32" id="32"/>
          <p:cNvGrpSpPr/>
          <p:nvPr/>
        </p:nvGrpSpPr>
        <p:grpSpPr>
          <a:xfrm rot="0">
            <a:off x="1822962" y="7788770"/>
            <a:ext cx="1735032" cy="575526"/>
            <a:chOff x="0" y="0"/>
            <a:chExt cx="947756" cy="314379"/>
          </a:xfrm>
        </p:grpSpPr>
        <p:sp>
          <p:nvSpPr>
            <p:cNvPr name="Freeform 33" id="33"/>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34" id="34"/>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grpSp>
        <p:nvGrpSpPr>
          <p:cNvPr name="Group 35" id="35"/>
          <p:cNvGrpSpPr/>
          <p:nvPr/>
        </p:nvGrpSpPr>
        <p:grpSpPr>
          <a:xfrm rot="0">
            <a:off x="8198252" y="6933144"/>
            <a:ext cx="5493957" cy="575526"/>
            <a:chOff x="0" y="0"/>
            <a:chExt cx="3001058" cy="314379"/>
          </a:xfrm>
        </p:grpSpPr>
        <p:sp>
          <p:nvSpPr>
            <p:cNvPr name="Freeform 36" id="36"/>
            <p:cNvSpPr/>
            <p:nvPr/>
          </p:nvSpPr>
          <p:spPr>
            <a:xfrm flipH="false" flipV="false" rot="0">
              <a:off x="0" y="0"/>
              <a:ext cx="3001058" cy="314379"/>
            </a:xfrm>
            <a:custGeom>
              <a:avLst/>
              <a:gdLst/>
              <a:ahLst/>
              <a:cxnLst/>
              <a:rect r="r" b="b" t="t" l="l"/>
              <a:pathLst>
                <a:path h="314379" w="3001058">
                  <a:moveTo>
                    <a:pt x="2797858" y="0"/>
                  </a:moveTo>
                  <a:cubicBezTo>
                    <a:pt x="2910082" y="0"/>
                    <a:pt x="3001058" y="70376"/>
                    <a:pt x="3001058" y="157190"/>
                  </a:cubicBezTo>
                  <a:cubicBezTo>
                    <a:pt x="3001058" y="244003"/>
                    <a:pt x="2910082" y="314379"/>
                    <a:pt x="2797858" y="314379"/>
                  </a:cubicBezTo>
                  <a:lnTo>
                    <a:pt x="203200" y="314379"/>
                  </a:lnTo>
                  <a:cubicBezTo>
                    <a:pt x="90976" y="314379"/>
                    <a:pt x="0" y="244003"/>
                    <a:pt x="0" y="157190"/>
                  </a:cubicBezTo>
                  <a:cubicBezTo>
                    <a:pt x="0" y="70376"/>
                    <a:pt x="90976" y="0"/>
                    <a:pt x="203200" y="0"/>
                  </a:cubicBezTo>
                  <a:close/>
                </a:path>
              </a:pathLst>
            </a:custGeom>
            <a:solidFill>
              <a:srgbClr val="000000"/>
            </a:solidFill>
            <a:ln w="57150" cap="sq">
              <a:solidFill>
                <a:srgbClr val="B60001"/>
              </a:solidFill>
              <a:prstDash val="solid"/>
              <a:miter/>
            </a:ln>
          </p:spPr>
        </p:sp>
        <p:sp>
          <p:nvSpPr>
            <p:cNvPr name="TextBox 37" id="37"/>
            <p:cNvSpPr txBox="true"/>
            <p:nvPr/>
          </p:nvSpPr>
          <p:spPr>
            <a:xfrm>
              <a:off x="0" y="-47625"/>
              <a:ext cx="3001058" cy="362004"/>
            </a:xfrm>
            <a:prstGeom prst="rect">
              <a:avLst/>
            </a:prstGeom>
          </p:spPr>
          <p:txBody>
            <a:bodyPr anchor="ctr" rtlCol="false" tIns="50800" lIns="50800" bIns="50800" rIns="50800"/>
            <a:lstStyle/>
            <a:p>
              <a:pPr algn="l">
                <a:lnSpc>
                  <a:spcPts val="2800"/>
                </a:lnSpc>
              </a:pPr>
              <a:r>
                <a:rPr lang="en-US" sz="2000">
                  <a:solidFill>
                    <a:srgbClr val="FFFFFF"/>
                  </a:solidFill>
                  <a:latin typeface="TT Hoves"/>
                  <a:ea typeface="TT Hoves"/>
                  <a:cs typeface="TT Hoves"/>
                  <a:sym typeface="TT Hoves"/>
                </a:rPr>
                <a:t>     Types de Lotions de Bronzage recommandé.</a:t>
              </a:r>
            </a:p>
          </p:txBody>
        </p:sp>
      </p:grpSp>
      <p:sp>
        <p:nvSpPr>
          <p:cNvPr name="Freeform 38" id="38"/>
          <p:cNvSpPr/>
          <p:nvPr/>
        </p:nvSpPr>
        <p:spPr>
          <a:xfrm flipH="true" flipV="false" rot="0">
            <a:off x="12804090" y="1214285"/>
            <a:ext cx="6092079" cy="9143833"/>
          </a:xfrm>
          <a:custGeom>
            <a:avLst/>
            <a:gdLst/>
            <a:ahLst/>
            <a:cxnLst/>
            <a:rect r="r" b="b" t="t" l="l"/>
            <a:pathLst>
              <a:path h="9143833" w="6092079">
                <a:moveTo>
                  <a:pt x="6092078" y="0"/>
                </a:moveTo>
                <a:lnTo>
                  <a:pt x="0" y="0"/>
                </a:lnTo>
                <a:lnTo>
                  <a:pt x="0" y="9143833"/>
                </a:lnTo>
                <a:lnTo>
                  <a:pt x="6092078" y="9143833"/>
                </a:lnTo>
                <a:lnTo>
                  <a:pt x="6092078" y="0"/>
                </a:lnTo>
                <a:close/>
              </a:path>
            </a:pathLst>
          </a:custGeom>
          <a:blipFill>
            <a:blip r:embed="rId4"/>
            <a:stretch>
              <a:fillRect l="0" t="0" r="0" b="0"/>
            </a:stretch>
          </a:blipFill>
        </p:spPr>
      </p:sp>
      <p:sp>
        <p:nvSpPr>
          <p:cNvPr name="TextBox 39" id="39"/>
          <p:cNvSpPr txBox="true"/>
          <p:nvPr/>
        </p:nvSpPr>
        <p:spPr>
          <a:xfrm rot="0">
            <a:off x="1589383" y="3023638"/>
            <a:ext cx="12102827" cy="815270"/>
          </a:xfrm>
          <a:prstGeom prst="rect">
            <a:avLst/>
          </a:prstGeom>
        </p:spPr>
        <p:txBody>
          <a:bodyPr anchor="t" rtlCol="false" tIns="0" lIns="0" bIns="0" rIns="0">
            <a:spAutoFit/>
          </a:bodyPr>
          <a:lstStyle/>
          <a:p>
            <a:pPr algn="l">
              <a:lnSpc>
                <a:spcPts val="3363"/>
              </a:lnSpc>
              <a:spcBef>
                <a:spcPct val="0"/>
              </a:spcBef>
            </a:pPr>
            <a:r>
              <a:rPr lang="en-US" sz="2402">
                <a:solidFill>
                  <a:srgbClr val="B60001"/>
                </a:solidFill>
                <a:latin typeface="TT Hoves"/>
                <a:ea typeface="TT Hoves"/>
                <a:cs typeface="TT Hoves"/>
                <a:sym typeface="TT Hoves"/>
              </a:rPr>
              <a:t>Veuillez remplir ce formulaire afin de nous aider à améliorer nos services et à vous proposer des promotions adaptées.</a:t>
            </a:r>
          </a:p>
        </p:txBody>
      </p:sp>
      <p:sp>
        <p:nvSpPr>
          <p:cNvPr name="TextBox 40" id="40"/>
          <p:cNvSpPr txBox="true"/>
          <p:nvPr/>
        </p:nvSpPr>
        <p:spPr>
          <a:xfrm rot="0">
            <a:off x="1770242" y="1481176"/>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41" id="41"/>
          <p:cNvSpPr txBox="true"/>
          <p:nvPr/>
        </p:nvSpPr>
        <p:spPr>
          <a:xfrm rot="0">
            <a:off x="9522140" y="8923388"/>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Tree>
  </p:cSld>
  <p:clrMapOvr>
    <a:masterClrMapping/>
  </p:clrMapOvr>
  <p:transition spd="slow">
    <p:cover dir="l"/>
  </p:transition>
</p:sld>
</file>

<file path=ppt/slides/slide3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grpSp>
        <p:nvGrpSpPr>
          <p:cNvPr name="Group 3" id="3"/>
          <p:cNvGrpSpPr/>
          <p:nvPr/>
        </p:nvGrpSpPr>
        <p:grpSpPr>
          <a:xfrm rot="0">
            <a:off x="1028700" y="2048100"/>
            <a:ext cx="16230600" cy="6828659"/>
            <a:chOff x="0" y="0"/>
            <a:chExt cx="3846432" cy="1618299"/>
          </a:xfrm>
        </p:grpSpPr>
        <p:sp>
          <p:nvSpPr>
            <p:cNvPr name="Freeform 4" id="4"/>
            <p:cNvSpPr/>
            <p:nvPr/>
          </p:nvSpPr>
          <p:spPr>
            <a:xfrm flipH="false" flipV="false" rot="0">
              <a:off x="0" y="0"/>
              <a:ext cx="3846432" cy="1618299"/>
            </a:xfrm>
            <a:custGeom>
              <a:avLst/>
              <a:gdLst/>
              <a:ahLst/>
              <a:cxnLst/>
              <a:rect r="r" b="b" t="t" l="l"/>
              <a:pathLst>
                <a:path h="1618299" w="3846432">
                  <a:moveTo>
                    <a:pt x="24327" y="0"/>
                  </a:moveTo>
                  <a:lnTo>
                    <a:pt x="3822105" y="0"/>
                  </a:lnTo>
                  <a:cubicBezTo>
                    <a:pt x="3835540" y="0"/>
                    <a:pt x="3846432" y="10891"/>
                    <a:pt x="3846432" y="24327"/>
                  </a:cubicBezTo>
                  <a:lnTo>
                    <a:pt x="3846432" y="1593973"/>
                  </a:lnTo>
                  <a:cubicBezTo>
                    <a:pt x="3846432" y="1607408"/>
                    <a:pt x="3835540" y="1618299"/>
                    <a:pt x="3822105" y="1618299"/>
                  </a:cubicBezTo>
                  <a:lnTo>
                    <a:pt x="24327" y="1618299"/>
                  </a:lnTo>
                  <a:cubicBezTo>
                    <a:pt x="10891" y="1618299"/>
                    <a:pt x="0" y="1607408"/>
                    <a:pt x="0" y="1593973"/>
                  </a:cubicBezTo>
                  <a:lnTo>
                    <a:pt x="0" y="24327"/>
                  </a:lnTo>
                  <a:cubicBezTo>
                    <a:pt x="0" y="10891"/>
                    <a:pt x="10891" y="0"/>
                    <a:pt x="24327" y="0"/>
                  </a:cubicBezTo>
                  <a:close/>
                </a:path>
              </a:pathLst>
            </a:custGeom>
            <a:solidFill>
              <a:srgbClr val="000000">
                <a:alpha val="74902"/>
              </a:srgbClr>
            </a:solidFill>
            <a:ln w="114300" cap="rnd">
              <a:solidFill>
                <a:srgbClr val="B60001">
                  <a:alpha val="74902"/>
                </a:srgbClr>
              </a:solidFill>
              <a:prstDash val="solid"/>
              <a:round/>
            </a:ln>
          </p:spPr>
        </p:sp>
        <p:sp>
          <p:nvSpPr>
            <p:cNvPr name="TextBox 5" id="5"/>
            <p:cNvSpPr txBox="true"/>
            <p:nvPr/>
          </p:nvSpPr>
          <p:spPr>
            <a:xfrm>
              <a:off x="0" y="-38100"/>
              <a:ext cx="3846432" cy="1656399"/>
            </a:xfrm>
            <a:prstGeom prst="rect">
              <a:avLst/>
            </a:prstGeom>
          </p:spPr>
          <p:txBody>
            <a:bodyPr anchor="ctr" rtlCol="false" tIns="50800" lIns="50800" bIns="50800" rIns="50800"/>
            <a:lstStyle/>
            <a:p>
              <a:pPr algn="ctr">
                <a:lnSpc>
                  <a:spcPts val="2659"/>
                </a:lnSpc>
              </a:pPr>
            </a:p>
          </p:txBody>
        </p:sp>
      </p:grpSp>
      <p:sp>
        <p:nvSpPr>
          <p:cNvPr name="Freeform 6" id="6"/>
          <p:cNvSpPr/>
          <p:nvPr/>
        </p:nvSpPr>
        <p:spPr>
          <a:xfrm flipH="false" flipV="false" rot="0">
            <a:off x="2392420" y="5923262"/>
            <a:ext cx="1095403" cy="1095403"/>
          </a:xfrm>
          <a:custGeom>
            <a:avLst/>
            <a:gdLst/>
            <a:ahLst/>
            <a:cxnLst/>
            <a:rect r="r" b="b" t="t" l="l"/>
            <a:pathLst>
              <a:path h="1095403" w="1095403">
                <a:moveTo>
                  <a:pt x="0" y="0"/>
                </a:moveTo>
                <a:lnTo>
                  <a:pt x="1095403" y="0"/>
                </a:lnTo>
                <a:lnTo>
                  <a:pt x="1095403" y="1095403"/>
                </a:lnTo>
                <a:lnTo>
                  <a:pt x="0" y="1095403"/>
                </a:lnTo>
                <a:lnTo>
                  <a:pt x="0" y="0"/>
                </a:lnTo>
                <a:close/>
              </a:path>
            </a:pathLst>
          </a:custGeom>
          <a:blipFill>
            <a:blip r:embed="rId3"/>
            <a:stretch>
              <a:fillRect l="0" t="0" r="0" b="0"/>
            </a:stretch>
          </a:blipFill>
        </p:spPr>
      </p:sp>
      <p:sp>
        <p:nvSpPr>
          <p:cNvPr name="Freeform 7" id="7"/>
          <p:cNvSpPr/>
          <p:nvPr/>
        </p:nvSpPr>
        <p:spPr>
          <a:xfrm flipH="false" flipV="false" rot="0">
            <a:off x="297411" y="4408708"/>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sp>
        <p:nvSpPr>
          <p:cNvPr name="Freeform 8" id="8"/>
          <p:cNvSpPr/>
          <p:nvPr/>
        </p:nvSpPr>
        <p:spPr>
          <a:xfrm flipH="false" flipV="false" rot="0">
            <a:off x="15606981" y="6315103"/>
            <a:ext cx="1095403" cy="1095403"/>
          </a:xfrm>
          <a:custGeom>
            <a:avLst/>
            <a:gdLst/>
            <a:ahLst/>
            <a:cxnLst/>
            <a:rect r="r" b="b" t="t" l="l"/>
            <a:pathLst>
              <a:path h="1095403" w="1095403">
                <a:moveTo>
                  <a:pt x="0" y="0"/>
                </a:moveTo>
                <a:lnTo>
                  <a:pt x="1095403" y="0"/>
                </a:lnTo>
                <a:lnTo>
                  <a:pt x="1095403" y="1095402"/>
                </a:lnTo>
                <a:lnTo>
                  <a:pt x="0" y="1095402"/>
                </a:lnTo>
                <a:lnTo>
                  <a:pt x="0" y="0"/>
                </a:lnTo>
                <a:close/>
              </a:path>
            </a:pathLst>
          </a:custGeom>
          <a:blipFill>
            <a:blip r:embed="rId3"/>
            <a:stretch>
              <a:fillRect l="0" t="0" r="0" b="0"/>
            </a:stretch>
          </a:blipFill>
        </p:spPr>
      </p:sp>
      <p:grpSp>
        <p:nvGrpSpPr>
          <p:cNvPr name="Group 9" id="9"/>
          <p:cNvGrpSpPr/>
          <p:nvPr/>
        </p:nvGrpSpPr>
        <p:grpSpPr>
          <a:xfrm rot="0">
            <a:off x="1718056" y="3051356"/>
            <a:ext cx="6038605" cy="3811448"/>
            <a:chOff x="0" y="0"/>
            <a:chExt cx="837128" cy="528379"/>
          </a:xfrm>
        </p:grpSpPr>
        <p:sp>
          <p:nvSpPr>
            <p:cNvPr name="Freeform 10" id="10"/>
            <p:cNvSpPr/>
            <p:nvPr/>
          </p:nvSpPr>
          <p:spPr>
            <a:xfrm flipH="false" flipV="false" rot="0">
              <a:off x="0" y="0"/>
              <a:ext cx="837128" cy="528379"/>
            </a:xfrm>
            <a:custGeom>
              <a:avLst/>
              <a:gdLst/>
              <a:ahLst/>
              <a:cxnLst/>
              <a:rect r="r" b="b" t="t" l="l"/>
              <a:pathLst>
                <a:path h="528379" w="837128">
                  <a:moveTo>
                    <a:pt x="29488" y="0"/>
                  </a:moveTo>
                  <a:lnTo>
                    <a:pt x="807640" y="0"/>
                  </a:lnTo>
                  <a:cubicBezTo>
                    <a:pt x="823926" y="0"/>
                    <a:pt x="837128" y="13202"/>
                    <a:pt x="837128" y="29488"/>
                  </a:cubicBezTo>
                  <a:lnTo>
                    <a:pt x="837128" y="498891"/>
                  </a:lnTo>
                  <a:cubicBezTo>
                    <a:pt x="837128" y="506712"/>
                    <a:pt x="834021" y="514212"/>
                    <a:pt x="828491" y="519742"/>
                  </a:cubicBezTo>
                  <a:cubicBezTo>
                    <a:pt x="822961" y="525272"/>
                    <a:pt x="815461" y="528379"/>
                    <a:pt x="807640" y="528379"/>
                  </a:cubicBezTo>
                  <a:lnTo>
                    <a:pt x="29488" y="528379"/>
                  </a:lnTo>
                  <a:cubicBezTo>
                    <a:pt x="13202" y="528379"/>
                    <a:pt x="0" y="515177"/>
                    <a:pt x="0" y="498891"/>
                  </a:cubicBezTo>
                  <a:lnTo>
                    <a:pt x="0" y="29488"/>
                  </a:lnTo>
                  <a:cubicBezTo>
                    <a:pt x="0" y="13202"/>
                    <a:pt x="13202" y="0"/>
                    <a:pt x="29488" y="0"/>
                  </a:cubicBezTo>
                  <a:close/>
                </a:path>
              </a:pathLst>
            </a:custGeom>
            <a:blipFill>
              <a:blip r:embed="rId4"/>
              <a:stretch>
                <a:fillRect l="0" t="-2580" r="0" b="-2580"/>
              </a:stretch>
            </a:blipFill>
            <a:ln w="47625" cap="rnd">
              <a:solidFill>
                <a:srgbClr val="FFFFFF"/>
              </a:solidFill>
              <a:prstDash val="solid"/>
              <a:round/>
            </a:ln>
          </p:spPr>
        </p:sp>
      </p:grpSp>
      <p:sp>
        <p:nvSpPr>
          <p:cNvPr name="TextBox 11" id="11"/>
          <p:cNvSpPr txBox="true"/>
          <p:nvPr/>
        </p:nvSpPr>
        <p:spPr>
          <a:xfrm rot="0">
            <a:off x="1718056" y="7029505"/>
            <a:ext cx="14984328" cy="763003"/>
          </a:xfrm>
          <a:prstGeom prst="rect">
            <a:avLst/>
          </a:prstGeom>
        </p:spPr>
        <p:txBody>
          <a:bodyPr anchor="t" rtlCol="false" tIns="0" lIns="0" bIns="0" rIns="0">
            <a:spAutoFit/>
          </a:bodyPr>
          <a:lstStyle/>
          <a:p>
            <a:pPr algn="l">
              <a:lnSpc>
                <a:spcPts val="3094"/>
              </a:lnSpc>
            </a:pPr>
            <a:r>
              <a:rPr lang="en-US" sz="2210">
                <a:solidFill>
                  <a:srgbClr val="FEFEFE"/>
                </a:solidFill>
                <a:latin typeface="TT Hoves"/>
                <a:ea typeface="TT Hoves"/>
                <a:cs typeface="TT Hoves"/>
                <a:sym typeface="TT Hoves"/>
              </a:rPr>
              <a:t>💡 Astuce : Une peau bien entretenue et hydratée réagit mieux aux UV, offrant un bronzage plus lumineux et durable.</a:t>
            </a:r>
          </a:p>
          <a:p>
            <a:pPr algn="l">
              <a:lnSpc>
                <a:spcPts val="3094"/>
              </a:lnSpc>
              <a:spcBef>
                <a:spcPct val="0"/>
              </a:spcBef>
            </a:pPr>
            <a:r>
              <a:rPr lang="en-US" sz="2210">
                <a:solidFill>
                  <a:srgbClr val="FEFEFE"/>
                </a:solidFill>
                <a:latin typeface="TT Hoves"/>
                <a:ea typeface="TT Hoves"/>
                <a:cs typeface="TT Hoves"/>
                <a:sym typeface="TT Hoves"/>
              </a:rPr>
              <a:t>Pour une expérience optimale et sécuritaire, suivez toujours les conseils des professionnels.</a:t>
            </a:r>
          </a:p>
        </p:txBody>
      </p:sp>
      <p:sp>
        <p:nvSpPr>
          <p:cNvPr name="TextBox 12" id="12"/>
          <p:cNvSpPr txBox="true"/>
          <p:nvPr/>
        </p:nvSpPr>
        <p:spPr>
          <a:xfrm rot="0">
            <a:off x="1718056" y="2416991"/>
            <a:ext cx="14984328" cy="405765"/>
          </a:xfrm>
          <a:prstGeom prst="rect">
            <a:avLst/>
          </a:prstGeom>
        </p:spPr>
        <p:txBody>
          <a:bodyPr anchor="t" rtlCol="false" tIns="0" lIns="0" bIns="0" rIns="0">
            <a:spAutoFit/>
          </a:bodyPr>
          <a:lstStyle/>
          <a:p>
            <a:pPr algn="l">
              <a:lnSpc>
                <a:spcPts val="3359"/>
              </a:lnSpc>
              <a:spcBef>
                <a:spcPct val="0"/>
              </a:spcBef>
            </a:pPr>
            <a:r>
              <a:rPr lang="en-US" sz="2400">
                <a:solidFill>
                  <a:srgbClr val="B60001"/>
                </a:solidFill>
                <a:latin typeface="TT Hoves"/>
                <a:ea typeface="TT Hoves"/>
                <a:cs typeface="TT Hoves"/>
                <a:sym typeface="TT Hoves"/>
              </a:rPr>
              <a:t>Conseils et recommandations pour le bronzage en cabine.</a:t>
            </a:r>
          </a:p>
        </p:txBody>
      </p:sp>
      <p:sp>
        <p:nvSpPr>
          <p:cNvPr name="TextBox 13" id="13"/>
          <p:cNvSpPr txBox="true"/>
          <p:nvPr/>
        </p:nvSpPr>
        <p:spPr>
          <a:xfrm rot="0">
            <a:off x="1718056" y="908737"/>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
        <p:nvSpPr>
          <p:cNvPr name="TextBox 14" id="14"/>
          <p:cNvSpPr txBox="true"/>
          <p:nvPr/>
        </p:nvSpPr>
        <p:spPr>
          <a:xfrm rot="0">
            <a:off x="12881947" y="9113710"/>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TextBox 15" id="15"/>
          <p:cNvSpPr txBox="true"/>
          <p:nvPr/>
        </p:nvSpPr>
        <p:spPr>
          <a:xfrm rot="0">
            <a:off x="8080511" y="3300208"/>
            <a:ext cx="8621873" cy="3521075"/>
          </a:xfrm>
          <a:prstGeom prst="rect">
            <a:avLst/>
          </a:prstGeom>
        </p:spPr>
        <p:txBody>
          <a:bodyPr anchor="t" rtlCol="false" tIns="0" lIns="0" bIns="0" rIns="0">
            <a:spAutoFit/>
          </a:bodyPr>
          <a:lstStyle/>
          <a:p>
            <a:pPr algn="l">
              <a:lnSpc>
                <a:spcPts val="2800"/>
              </a:lnSpc>
              <a:spcBef>
                <a:spcPct val="0"/>
              </a:spcBef>
            </a:pPr>
            <a:r>
              <a:rPr lang="en-US" sz="2000">
                <a:solidFill>
                  <a:srgbClr val="FEFEFE"/>
                </a:solidFill>
                <a:latin typeface="TT Hoves"/>
                <a:ea typeface="TT Hoves"/>
                <a:cs typeface="TT Hoves"/>
                <a:sym typeface="TT Hoves"/>
              </a:rPr>
              <a:t>Le bronzage en cabine doit être pratiqué de manière progressive pour préserver la santé de votre peau et obtenir un résultat durable. Respectez les recommandations de durée et d’intensité fournies par votre conseiller en bronzage. Chaque peau réagit différemment aux rayons UV. Hydratez votre peau avant et après chaque séance pour maintenir son élasticité et favoriser un bronzage uniforme. Retirez vos bijoux, montres et maquillage avant une séance pour éviter les marques ou irritations. Respectez un temps de repos entre les séances pour permettre à votre peau de récupérer et éviter une surexposition. Utilisez des lotions ou accélérateurs de bronzage spécifiquement conçus pour les cabines UV, adaptés à votre type de peau.</a:t>
            </a:r>
          </a:p>
        </p:txBody>
      </p:sp>
      <p:grpSp>
        <p:nvGrpSpPr>
          <p:cNvPr name="Group 16" id="16"/>
          <p:cNvGrpSpPr/>
          <p:nvPr/>
        </p:nvGrpSpPr>
        <p:grpSpPr>
          <a:xfrm rot="0">
            <a:off x="13591370" y="8016459"/>
            <a:ext cx="3111014" cy="575526"/>
            <a:chOff x="0" y="0"/>
            <a:chExt cx="1699382" cy="314379"/>
          </a:xfrm>
        </p:grpSpPr>
        <p:sp>
          <p:nvSpPr>
            <p:cNvPr name="Freeform 17" id="17"/>
            <p:cNvSpPr/>
            <p:nvPr/>
          </p:nvSpPr>
          <p:spPr>
            <a:xfrm flipH="false" flipV="false" rot="0">
              <a:off x="0" y="0"/>
              <a:ext cx="1699382" cy="314379"/>
            </a:xfrm>
            <a:custGeom>
              <a:avLst/>
              <a:gdLst/>
              <a:ahLst/>
              <a:cxnLst/>
              <a:rect r="r" b="b" t="t" l="l"/>
              <a:pathLst>
                <a:path h="314379" w="1699382">
                  <a:moveTo>
                    <a:pt x="1496182" y="0"/>
                  </a:moveTo>
                  <a:cubicBezTo>
                    <a:pt x="1608406" y="0"/>
                    <a:pt x="1699382" y="70376"/>
                    <a:pt x="1699382" y="157190"/>
                  </a:cubicBezTo>
                  <a:cubicBezTo>
                    <a:pt x="1699382" y="244003"/>
                    <a:pt x="1608406" y="314379"/>
                    <a:pt x="1496182"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18" id="18"/>
            <p:cNvSpPr txBox="true"/>
            <p:nvPr/>
          </p:nvSpPr>
          <p:spPr>
            <a:xfrm>
              <a:off x="0" y="-28575"/>
              <a:ext cx="1699382"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REMERCIEMENTS</a:t>
              </a:r>
            </a:p>
          </p:txBody>
        </p:sp>
      </p:grpSp>
      <p:grpSp>
        <p:nvGrpSpPr>
          <p:cNvPr name="Group 19" id="19"/>
          <p:cNvGrpSpPr/>
          <p:nvPr/>
        </p:nvGrpSpPr>
        <p:grpSpPr>
          <a:xfrm rot="0">
            <a:off x="11523932" y="8016459"/>
            <a:ext cx="1735032" cy="575526"/>
            <a:chOff x="0" y="0"/>
            <a:chExt cx="947756" cy="314379"/>
          </a:xfrm>
        </p:grpSpPr>
        <p:sp>
          <p:nvSpPr>
            <p:cNvPr name="Freeform 20" id="20"/>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1" id="21"/>
            <p:cNvSpPr txBox="true"/>
            <p:nvPr/>
          </p:nvSpPr>
          <p:spPr>
            <a:xfrm>
              <a:off x="0" y="-28575"/>
              <a:ext cx="947756" cy="342954"/>
            </a:xfrm>
            <a:prstGeom prst="rect">
              <a:avLst/>
            </a:prstGeom>
          </p:spPr>
          <p:txBody>
            <a:bodyPr anchor="ctr" rtlCol="false" tIns="50800" lIns="50800" bIns="50800" rIns="50800"/>
            <a:lstStyle/>
            <a:p>
              <a:pPr algn="ctr">
                <a:lnSpc>
                  <a:spcPts val="2239"/>
                </a:lnSpc>
              </a:pPr>
              <a:r>
                <a:rPr lang="en-US" sz="1599" b="true">
                  <a:solidFill>
                    <a:srgbClr val="FFFFFF"/>
                  </a:solidFill>
                  <a:latin typeface="TT Hoves Bold"/>
                  <a:ea typeface="TT Hoves Bold"/>
                  <a:cs typeface="TT Hoves Bold"/>
                  <a:sym typeface="TT Hoves Bold"/>
                </a:rPr>
                <a:t>RETOUR</a:t>
              </a:r>
            </a:p>
          </p:txBody>
        </p:sp>
      </p:grpSp>
      <p:grpSp>
        <p:nvGrpSpPr>
          <p:cNvPr name="Group 22" id="22"/>
          <p:cNvGrpSpPr/>
          <p:nvPr/>
        </p:nvGrpSpPr>
        <p:grpSpPr>
          <a:xfrm rot="0">
            <a:off x="1718056" y="8016459"/>
            <a:ext cx="1735032" cy="575526"/>
            <a:chOff x="0" y="0"/>
            <a:chExt cx="947756" cy="314379"/>
          </a:xfrm>
        </p:grpSpPr>
        <p:sp>
          <p:nvSpPr>
            <p:cNvPr name="Freeform 23" id="23"/>
            <p:cNvSpPr/>
            <p:nvPr/>
          </p:nvSpPr>
          <p:spPr>
            <a:xfrm flipH="false" flipV="false" rot="0">
              <a:off x="0" y="0"/>
              <a:ext cx="947756" cy="314379"/>
            </a:xfrm>
            <a:custGeom>
              <a:avLst/>
              <a:gdLst/>
              <a:ahLst/>
              <a:cxnLst/>
              <a:rect r="r" b="b" t="t" l="l"/>
              <a:pathLst>
                <a:path h="314379" w="947756">
                  <a:moveTo>
                    <a:pt x="744556" y="0"/>
                  </a:moveTo>
                  <a:cubicBezTo>
                    <a:pt x="856780" y="0"/>
                    <a:pt x="947756" y="70376"/>
                    <a:pt x="947756" y="157190"/>
                  </a:cubicBezTo>
                  <a:cubicBezTo>
                    <a:pt x="947756" y="244003"/>
                    <a:pt x="856780" y="314379"/>
                    <a:pt x="744556" y="314379"/>
                  </a:cubicBezTo>
                  <a:lnTo>
                    <a:pt x="203200" y="314379"/>
                  </a:lnTo>
                  <a:cubicBezTo>
                    <a:pt x="90976" y="314379"/>
                    <a:pt x="0" y="244003"/>
                    <a:pt x="0" y="157190"/>
                  </a:cubicBezTo>
                  <a:cubicBezTo>
                    <a:pt x="0" y="70376"/>
                    <a:pt x="90976" y="0"/>
                    <a:pt x="203200" y="0"/>
                  </a:cubicBezTo>
                  <a:close/>
                </a:path>
              </a:pathLst>
            </a:custGeom>
            <a:solidFill>
              <a:srgbClr val="B60001"/>
            </a:solidFill>
            <a:ln w="57150" cap="sq">
              <a:solidFill>
                <a:srgbClr val="CFA700"/>
              </a:solidFill>
              <a:prstDash val="solid"/>
              <a:miter/>
            </a:ln>
          </p:spPr>
        </p:sp>
        <p:sp>
          <p:nvSpPr>
            <p:cNvPr name="TextBox 24" id="24"/>
            <p:cNvSpPr txBox="true"/>
            <p:nvPr/>
          </p:nvSpPr>
          <p:spPr>
            <a:xfrm>
              <a:off x="0" y="-19050"/>
              <a:ext cx="947756" cy="333429"/>
            </a:xfrm>
            <a:prstGeom prst="rect">
              <a:avLst/>
            </a:prstGeom>
          </p:spPr>
          <p:txBody>
            <a:bodyPr anchor="ctr" rtlCol="false" tIns="50800" lIns="50800" bIns="50800" rIns="50800"/>
            <a:lstStyle/>
            <a:p>
              <a:pPr algn="ctr">
                <a:lnSpc>
                  <a:spcPts val="2240"/>
                </a:lnSpc>
              </a:pPr>
              <a:r>
                <a:rPr lang="en-US" sz="1600" b="true">
                  <a:solidFill>
                    <a:srgbClr val="FFFFFF"/>
                  </a:solidFill>
                  <a:latin typeface="TT Hoves Bold"/>
                  <a:ea typeface="TT Hoves Bold"/>
                  <a:cs typeface="TT Hoves Bold"/>
                  <a:sym typeface="TT Hoves Bold"/>
                </a:rPr>
                <a:t>QUITTER</a:t>
              </a:r>
            </a:p>
          </p:txBody>
        </p:sp>
      </p:grpSp>
    </p:spTree>
  </p:cSld>
  <p:clrMapOvr>
    <a:masterClrMapping/>
  </p:clrMapOvr>
  <p:transition spd="slow">
    <p:cover dir="l"/>
  </p:transition>
</p:sld>
</file>

<file path=ppt/slides/slide3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59" r="0" b="-9259"/>
            </a:stretch>
          </a:blipFill>
        </p:spPr>
      </p:sp>
      <p:grpSp>
        <p:nvGrpSpPr>
          <p:cNvPr name="Group 3" id="3"/>
          <p:cNvGrpSpPr/>
          <p:nvPr/>
        </p:nvGrpSpPr>
        <p:grpSpPr>
          <a:xfrm rot="0">
            <a:off x="-1686200" y="2353488"/>
            <a:ext cx="22980950" cy="5324481"/>
            <a:chOff x="0" y="0"/>
            <a:chExt cx="6052596" cy="1402333"/>
          </a:xfrm>
        </p:grpSpPr>
        <p:sp>
          <p:nvSpPr>
            <p:cNvPr name="Freeform 4" id="4"/>
            <p:cNvSpPr/>
            <p:nvPr/>
          </p:nvSpPr>
          <p:spPr>
            <a:xfrm flipH="false" flipV="false" rot="0">
              <a:off x="0" y="0"/>
              <a:ext cx="6052596" cy="1402333"/>
            </a:xfrm>
            <a:custGeom>
              <a:avLst/>
              <a:gdLst/>
              <a:ahLst/>
              <a:cxnLst/>
              <a:rect r="r" b="b" t="t" l="l"/>
              <a:pathLst>
                <a:path h="1402333" w="6052596">
                  <a:moveTo>
                    <a:pt x="0" y="0"/>
                  </a:moveTo>
                  <a:lnTo>
                    <a:pt x="6052596" y="0"/>
                  </a:lnTo>
                  <a:lnTo>
                    <a:pt x="6052596" y="1402333"/>
                  </a:lnTo>
                  <a:lnTo>
                    <a:pt x="0" y="1402333"/>
                  </a:lnTo>
                  <a:close/>
                </a:path>
              </a:pathLst>
            </a:custGeom>
            <a:solidFill>
              <a:srgbClr val="000000">
                <a:alpha val="74902"/>
              </a:srgbClr>
            </a:solidFill>
            <a:ln w="114300" cap="sq">
              <a:solidFill>
                <a:srgbClr val="B60001">
                  <a:alpha val="74902"/>
                </a:srgbClr>
              </a:solidFill>
              <a:prstDash val="solid"/>
              <a:miter/>
            </a:ln>
          </p:spPr>
        </p:sp>
        <p:sp>
          <p:nvSpPr>
            <p:cNvPr name="TextBox 5" id="5"/>
            <p:cNvSpPr txBox="true"/>
            <p:nvPr/>
          </p:nvSpPr>
          <p:spPr>
            <a:xfrm>
              <a:off x="0" y="-47625"/>
              <a:ext cx="6052596" cy="1449958"/>
            </a:xfrm>
            <a:prstGeom prst="rect">
              <a:avLst/>
            </a:prstGeom>
          </p:spPr>
          <p:txBody>
            <a:bodyPr anchor="ctr" rtlCol="false" tIns="50800" lIns="50800" bIns="50800" rIns="50800"/>
            <a:lstStyle/>
            <a:p>
              <a:pPr algn="ctr">
                <a:lnSpc>
                  <a:spcPts val="2800"/>
                </a:lnSpc>
              </a:pPr>
            </a:p>
          </p:txBody>
        </p:sp>
      </p:grpSp>
      <p:grpSp>
        <p:nvGrpSpPr>
          <p:cNvPr name="Group 6" id="6"/>
          <p:cNvGrpSpPr/>
          <p:nvPr/>
        </p:nvGrpSpPr>
        <p:grpSpPr>
          <a:xfrm rot="0">
            <a:off x="1028700" y="8336509"/>
            <a:ext cx="11390960" cy="921791"/>
            <a:chOff x="0" y="0"/>
            <a:chExt cx="4030396" cy="326152"/>
          </a:xfrm>
        </p:grpSpPr>
        <p:sp>
          <p:nvSpPr>
            <p:cNvPr name="Freeform 7" id="7"/>
            <p:cNvSpPr/>
            <p:nvPr/>
          </p:nvSpPr>
          <p:spPr>
            <a:xfrm flipH="false" flipV="false" rot="0">
              <a:off x="0" y="0"/>
              <a:ext cx="4030396" cy="326152"/>
            </a:xfrm>
            <a:custGeom>
              <a:avLst/>
              <a:gdLst/>
              <a:ahLst/>
              <a:cxnLst/>
              <a:rect r="r" b="b" t="t" l="l"/>
              <a:pathLst>
                <a:path h="326152" w="4030396">
                  <a:moveTo>
                    <a:pt x="3827196" y="0"/>
                  </a:moveTo>
                  <a:cubicBezTo>
                    <a:pt x="3939420" y="0"/>
                    <a:pt x="4030396" y="73012"/>
                    <a:pt x="4030396" y="163076"/>
                  </a:cubicBezTo>
                  <a:cubicBezTo>
                    <a:pt x="4030396" y="253140"/>
                    <a:pt x="3939420" y="326152"/>
                    <a:pt x="3827196" y="326152"/>
                  </a:cubicBezTo>
                  <a:lnTo>
                    <a:pt x="203200" y="326152"/>
                  </a:lnTo>
                  <a:cubicBezTo>
                    <a:pt x="90976" y="326152"/>
                    <a:pt x="0" y="253140"/>
                    <a:pt x="0" y="163076"/>
                  </a:cubicBezTo>
                  <a:cubicBezTo>
                    <a:pt x="0" y="73012"/>
                    <a:pt x="90976" y="0"/>
                    <a:pt x="203200" y="0"/>
                  </a:cubicBezTo>
                  <a:close/>
                </a:path>
              </a:pathLst>
            </a:custGeom>
            <a:solidFill>
              <a:srgbClr val="000000"/>
            </a:solidFill>
            <a:ln w="57150" cap="sq">
              <a:solidFill>
                <a:srgbClr val="B60001"/>
              </a:solidFill>
              <a:prstDash val="solid"/>
              <a:miter/>
            </a:ln>
          </p:spPr>
        </p:sp>
        <p:sp>
          <p:nvSpPr>
            <p:cNvPr name="TextBox 8" id="8"/>
            <p:cNvSpPr txBox="true"/>
            <p:nvPr/>
          </p:nvSpPr>
          <p:spPr>
            <a:xfrm>
              <a:off x="0" y="-28575"/>
              <a:ext cx="4030396" cy="354727"/>
            </a:xfrm>
            <a:prstGeom prst="rect">
              <a:avLst/>
            </a:prstGeom>
          </p:spPr>
          <p:txBody>
            <a:bodyPr anchor="ctr" rtlCol="false" tIns="50800" lIns="50800" bIns="50800" rIns="50800"/>
            <a:lstStyle/>
            <a:p>
              <a:pPr algn="ctr">
                <a:lnSpc>
                  <a:spcPts val="2239"/>
                </a:lnSpc>
              </a:pPr>
              <a:r>
                <a:rPr lang="en-US" b="true" sz="1599" u="sng">
                  <a:solidFill>
                    <a:srgbClr val="FFFFFF"/>
                  </a:solidFill>
                  <a:latin typeface="TT Hoves Bold"/>
                  <a:ea typeface="TT Hoves Bold"/>
                  <a:cs typeface="TT Hoves Bold"/>
                  <a:sym typeface="TT Hoves Bold"/>
                  <a:hlinkClick r:id="rId3" action="ppaction://hlinksldjump"/>
                </a:rPr>
                <a:t>TERMINER</a:t>
              </a:r>
            </a:p>
          </p:txBody>
        </p:sp>
      </p:grpSp>
      <p:sp>
        <p:nvSpPr>
          <p:cNvPr name="TextBox 9" id="9"/>
          <p:cNvSpPr txBox="true"/>
          <p:nvPr/>
        </p:nvSpPr>
        <p:spPr>
          <a:xfrm rot="0">
            <a:off x="1028700" y="2680333"/>
            <a:ext cx="8115300" cy="3114885"/>
          </a:xfrm>
          <a:prstGeom prst="rect">
            <a:avLst/>
          </a:prstGeom>
        </p:spPr>
        <p:txBody>
          <a:bodyPr anchor="t" rtlCol="false" tIns="0" lIns="0" bIns="0" rIns="0">
            <a:spAutoFit/>
          </a:bodyPr>
          <a:lstStyle/>
          <a:p>
            <a:pPr algn="ctr">
              <a:lnSpc>
                <a:spcPts val="3138"/>
              </a:lnSpc>
              <a:spcBef>
                <a:spcPct val="0"/>
              </a:spcBef>
            </a:pPr>
            <a:r>
              <a:rPr lang="en-US" sz="2241">
                <a:solidFill>
                  <a:srgbClr val="FFFFFF"/>
                </a:solidFill>
                <a:latin typeface="TT Hoves"/>
                <a:ea typeface="TT Hoves"/>
                <a:cs typeface="TT Hoves"/>
                <a:sym typeface="TT Hoves"/>
              </a:rPr>
              <a:t>Félicitations, vous avez pris un moment pour mieux comprendre votre peau et votre phototype! Grâce à vos réponses, vous pouvez désormais prendre des décisions éclairées pour un bronzage sûr et personnalisé. N'oubliez pas que la protection et l'hydratation sont essentielles pour garder une peau saine et éclatante. Si vous avez des questions ou besoin de conseils supplémentaires, notre équipe est là pour vous aider. Merci encore et à bientôt pour un bronzage parfait !</a:t>
            </a:r>
          </a:p>
        </p:txBody>
      </p:sp>
      <p:sp>
        <p:nvSpPr>
          <p:cNvPr name="TextBox 10" id="10"/>
          <p:cNvSpPr txBox="true"/>
          <p:nvPr/>
        </p:nvSpPr>
        <p:spPr>
          <a:xfrm rot="0">
            <a:off x="1028700" y="6202724"/>
            <a:ext cx="8493506" cy="794386"/>
          </a:xfrm>
          <a:prstGeom prst="rect">
            <a:avLst/>
          </a:prstGeom>
        </p:spPr>
        <p:txBody>
          <a:bodyPr anchor="t" rtlCol="false" tIns="0" lIns="0" bIns="0" rIns="0">
            <a:spAutoFit/>
          </a:bodyPr>
          <a:lstStyle/>
          <a:p>
            <a:pPr algn="ctr">
              <a:lnSpc>
                <a:spcPts val="5820"/>
              </a:lnSpc>
            </a:pPr>
            <a:r>
              <a:rPr lang="en-US" sz="6000">
                <a:solidFill>
                  <a:srgbClr val="B60001"/>
                </a:solidFill>
                <a:latin typeface="Sydney"/>
                <a:ea typeface="Sydney"/>
                <a:cs typeface="Sydney"/>
                <a:sym typeface="Sydney"/>
              </a:rPr>
              <a:t>MERCI POUR VOTRE PARTICIPATION</a:t>
            </a:r>
          </a:p>
        </p:txBody>
      </p:sp>
      <p:sp>
        <p:nvSpPr>
          <p:cNvPr name="TextBox 11" id="11"/>
          <p:cNvSpPr txBox="true"/>
          <p:nvPr/>
        </p:nvSpPr>
        <p:spPr>
          <a:xfrm rot="0">
            <a:off x="12881947" y="7897044"/>
            <a:ext cx="4377353" cy="327279"/>
          </a:xfrm>
          <a:prstGeom prst="rect">
            <a:avLst/>
          </a:prstGeom>
        </p:spPr>
        <p:txBody>
          <a:bodyPr anchor="t" rtlCol="false" tIns="0" lIns="0" bIns="0" rIns="0">
            <a:spAutoFit/>
          </a:bodyPr>
          <a:lstStyle/>
          <a:p>
            <a:pPr algn="ctr">
              <a:lnSpc>
                <a:spcPts val="2328"/>
              </a:lnSpc>
            </a:pPr>
            <a:r>
              <a:rPr lang="en-US" sz="2400">
                <a:solidFill>
                  <a:srgbClr val="B60001"/>
                </a:solidFill>
                <a:latin typeface="Sydney"/>
                <a:ea typeface="Sydney"/>
                <a:cs typeface="Sydney"/>
                <a:sym typeface="Sydney"/>
              </a:rPr>
              <a:t>LE SOLEIL INSPIRE, LE RÊVEUR BRONZÉ CRÉE</a:t>
            </a:r>
          </a:p>
        </p:txBody>
      </p:sp>
      <p:sp>
        <p:nvSpPr>
          <p:cNvPr name="Freeform 12" id="12"/>
          <p:cNvSpPr/>
          <p:nvPr/>
        </p:nvSpPr>
        <p:spPr>
          <a:xfrm flipH="false" flipV="false" rot="0">
            <a:off x="8606476" y="2276446"/>
            <a:ext cx="10144959" cy="5734107"/>
          </a:xfrm>
          <a:custGeom>
            <a:avLst/>
            <a:gdLst/>
            <a:ahLst/>
            <a:cxnLst/>
            <a:rect r="r" b="b" t="t" l="l"/>
            <a:pathLst>
              <a:path h="5734107" w="10144959">
                <a:moveTo>
                  <a:pt x="0" y="0"/>
                </a:moveTo>
                <a:lnTo>
                  <a:pt x="10144959" y="0"/>
                </a:lnTo>
                <a:lnTo>
                  <a:pt x="10144959" y="5734108"/>
                </a:lnTo>
                <a:lnTo>
                  <a:pt x="0" y="5734108"/>
                </a:lnTo>
                <a:lnTo>
                  <a:pt x="0" y="0"/>
                </a:lnTo>
                <a:close/>
              </a:path>
            </a:pathLst>
          </a:custGeom>
          <a:blipFill>
            <a:blip r:embed="rId4"/>
            <a:stretch>
              <a:fillRect l="0" t="0" r="0" b="0"/>
            </a:stretch>
          </a:blipFill>
        </p:spPr>
      </p:sp>
      <p:sp>
        <p:nvSpPr>
          <p:cNvPr name="TextBox 13" id="13"/>
          <p:cNvSpPr txBox="true"/>
          <p:nvPr/>
        </p:nvSpPr>
        <p:spPr>
          <a:xfrm rot="0">
            <a:off x="1028700" y="1190625"/>
            <a:ext cx="9342945" cy="934212"/>
          </a:xfrm>
          <a:prstGeom prst="rect">
            <a:avLst/>
          </a:prstGeom>
        </p:spPr>
        <p:txBody>
          <a:bodyPr anchor="t" rtlCol="false" tIns="0" lIns="0" bIns="0" rIns="0">
            <a:spAutoFit/>
          </a:bodyPr>
          <a:lstStyle/>
          <a:p>
            <a:pPr algn="ctr">
              <a:lnSpc>
                <a:spcPts val="6984"/>
              </a:lnSpc>
            </a:pPr>
            <a:r>
              <a:rPr lang="en-US" sz="7200">
                <a:solidFill>
                  <a:srgbClr val="B60001"/>
                </a:solidFill>
                <a:latin typeface="Sydney"/>
                <a:ea typeface="Sydney"/>
                <a:cs typeface="Sydney"/>
                <a:sym typeface="Sydney"/>
              </a:rPr>
              <a:t>QUESTIONNAIRE ( TYPE DE PEAU )</a:t>
            </a:r>
          </a:p>
        </p:txBody>
      </p:sp>
    </p:spTree>
  </p:cSld>
  <p:clrMapOvr>
    <a:masterClrMapping/>
  </p:clrMapOvr>
  <p:transition spd="slow">
    <p:cover dir="l"/>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DAGZ35SYF4o</dc:identifier>
  <dcterms:modified xsi:type="dcterms:W3CDTF">2011-08-01T06:04:30Z</dcterms:modified>
  <cp:revision>1</cp:revision>
  <dc:title>Questionnaire ( Type de Peau )</dc:title>
</cp:coreProperties>
</file>